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0" r:id="rId1"/>
  </p:sldMasterIdLst>
  <p:notesMasterIdLst>
    <p:notesMasterId r:id="rId20"/>
  </p:notesMasterIdLst>
  <p:sldIdLst>
    <p:sldId id="256" r:id="rId2"/>
    <p:sldId id="257" r:id="rId3"/>
    <p:sldId id="258" r:id="rId4"/>
    <p:sldId id="269" r:id="rId5"/>
    <p:sldId id="259" r:id="rId6"/>
    <p:sldId id="260" r:id="rId7"/>
    <p:sldId id="272" r:id="rId8"/>
    <p:sldId id="275" r:id="rId9"/>
    <p:sldId id="276" r:id="rId10"/>
    <p:sldId id="273" r:id="rId11"/>
    <p:sldId id="274" r:id="rId12"/>
    <p:sldId id="266" r:id="rId13"/>
    <p:sldId id="261" r:id="rId14"/>
    <p:sldId id="262" r:id="rId15"/>
    <p:sldId id="263" r:id="rId16"/>
    <p:sldId id="264" r:id="rId17"/>
    <p:sldId id="27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elie Baert" initials="A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CA5"/>
    <a:srgbClr val="60A24E"/>
    <a:srgbClr val="ECA850"/>
    <a:srgbClr val="E77D2D"/>
    <a:srgbClr val="71AD45"/>
    <a:srgbClr val="C0392C"/>
    <a:srgbClr val="9B59B6"/>
    <a:srgbClr val="60CC71"/>
    <a:srgbClr val="F1C530"/>
    <a:srgbClr val="1F5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65"/>
    <p:restoredTop sz="95878"/>
  </p:normalViewPr>
  <p:slideViewPr>
    <p:cSldViewPr snapToGrid="0" snapToObjects="1">
      <p:cViewPr varScale="1">
        <p:scale>
          <a:sx n="99" d="100"/>
          <a:sy n="99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C4266-4115-4E1C-BAB3-8797E4C0F76A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9153EBF-440F-4A69-B5A0-42244999F065}">
      <dgm:prSet/>
      <dgm:spPr>
        <a:gradFill rotWithShape="0">
          <a:gsLst>
            <a:gs pos="0">
              <a:srgbClr val="1F5E91"/>
            </a:gs>
            <a:gs pos="44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</dgm:spPr>
      <dgm:t>
        <a:bodyPr/>
        <a:lstStyle/>
        <a:p>
          <a:r>
            <a:rPr lang="nl-BE" dirty="0"/>
            <a:t>Inleiding</a:t>
          </a:r>
          <a:endParaRPr lang="en-US" dirty="0"/>
        </a:p>
      </dgm:t>
    </dgm:pt>
    <dgm:pt modelId="{EFA0FCBE-406F-459A-98EB-C59E0CB98663}" type="parTrans" cxnId="{3D50E3BF-578A-4764-84B0-6FB797FA2608}">
      <dgm:prSet/>
      <dgm:spPr/>
      <dgm:t>
        <a:bodyPr/>
        <a:lstStyle/>
        <a:p>
          <a:endParaRPr lang="en-US"/>
        </a:p>
      </dgm:t>
    </dgm:pt>
    <dgm:pt modelId="{BE7795AA-82B3-4E1E-8334-45445F073B6D}" type="sibTrans" cxnId="{3D50E3BF-578A-4764-84B0-6FB797FA2608}">
      <dgm:prSet/>
      <dgm:spPr/>
      <dgm:t>
        <a:bodyPr/>
        <a:lstStyle/>
        <a:p>
          <a:endParaRPr lang="en-US"/>
        </a:p>
      </dgm:t>
    </dgm:pt>
    <dgm:pt modelId="{894F8AAB-10EA-4F83-9693-2C8E43D10116}">
      <dgm:prSet/>
      <dgm:spPr/>
      <dgm:t>
        <a:bodyPr/>
        <a:lstStyle/>
        <a:p>
          <a:r>
            <a:rPr lang="nl-BE" dirty="0"/>
            <a:t>Demo + Praktische info (40min)</a:t>
          </a:r>
          <a:endParaRPr lang="en-US" dirty="0"/>
        </a:p>
      </dgm:t>
    </dgm:pt>
    <dgm:pt modelId="{8FF3CCB5-3191-4454-A56E-18D7DA3D594F}" type="parTrans" cxnId="{35320F82-3C86-493E-AD0F-5CAAF8ACD934}">
      <dgm:prSet/>
      <dgm:spPr/>
      <dgm:t>
        <a:bodyPr/>
        <a:lstStyle/>
        <a:p>
          <a:endParaRPr lang="en-US"/>
        </a:p>
      </dgm:t>
    </dgm:pt>
    <dgm:pt modelId="{5D43662F-695A-4903-9E81-81D0AD67F2FA}" type="sibTrans" cxnId="{35320F82-3C86-493E-AD0F-5CAAF8ACD934}">
      <dgm:prSet/>
      <dgm:spPr/>
      <dgm:t>
        <a:bodyPr/>
        <a:lstStyle/>
        <a:p>
          <a:endParaRPr lang="en-US"/>
        </a:p>
      </dgm:t>
    </dgm:pt>
    <dgm:pt modelId="{118BDEFF-E930-B443-9AC3-E065FE2F5B3A}">
      <dgm:prSet/>
      <dgm:spPr/>
      <dgm:t>
        <a:bodyPr/>
        <a:lstStyle/>
        <a:p>
          <a:r>
            <a:rPr lang="nl-BE" dirty="0"/>
            <a:t>Q&amp;A (20min)</a:t>
          </a:r>
          <a:endParaRPr lang="en-US" dirty="0"/>
        </a:p>
      </dgm:t>
    </dgm:pt>
    <dgm:pt modelId="{C056FD0F-A53E-4F45-B7D1-BAABF980A065}" type="sibTrans" cxnId="{5A0F11A0-1545-DA4C-B640-50C4DB6776B4}">
      <dgm:prSet/>
      <dgm:spPr/>
      <dgm:t>
        <a:bodyPr/>
        <a:lstStyle/>
        <a:p>
          <a:endParaRPr lang="en-US"/>
        </a:p>
      </dgm:t>
    </dgm:pt>
    <dgm:pt modelId="{888CBF9F-6F70-A642-A767-8D9A16AA4FEA}" type="parTrans" cxnId="{5A0F11A0-1545-DA4C-B640-50C4DB6776B4}">
      <dgm:prSet/>
      <dgm:spPr/>
      <dgm:t>
        <a:bodyPr/>
        <a:lstStyle/>
        <a:p>
          <a:endParaRPr lang="en-US"/>
        </a:p>
      </dgm:t>
    </dgm:pt>
    <dgm:pt modelId="{8084AE63-5A48-564D-90DB-A85D9A410133}" type="pres">
      <dgm:prSet presAssocID="{A0CC4266-4115-4E1C-BAB3-8797E4C0F7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588F41-0083-7343-B4B2-8CAC33A860C4}" type="pres">
      <dgm:prSet presAssocID="{59153EBF-440F-4A69-B5A0-42244999F06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48E5B-8552-C040-98FB-D6862659DCE4}" type="pres">
      <dgm:prSet presAssocID="{BE7795AA-82B3-4E1E-8334-45445F073B6D}" presName="parTxOnlySpace" presStyleCnt="0"/>
      <dgm:spPr/>
    </dgm:pt>
    <dgm:pt modelId="{E6C3C6EA-0ADD-CD48-A747-0DDA92DCCF98}" type="pres">
      <dgm:prSet presAssocID="{894F8AAB-10EA-4F83-9693-2C8E43D1011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C1C9-C6A6-A24B-84F9-A24BD9BD66D0}" type="pres">
      <dgm:prSet presAssocID="{5D43662F-695A-4903-9E81-81D0AD67F2FA}" presName="parTxOnlySpace" presStyleCnt="0"/>
      <dgm:spPr/>
    </dgm:pt>
    <dgm:pt modelId="{338A774C-A91D-AD4B-8B8D-C1428D646205}" type="pres">
      <dgm:prSet presAssocID="{118BDEFF-E930-B443-9AC3-E065FE2F5B3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0F650A-7D67-A144-91FE-81851E4203D0}" type="presOf" srcId="{118BDEFF-E930-B443-9AC3-E065FE2F5B3A}" destId="{338A774C-A91D-AD4B-8B8D-C1428D646205}" srcOrd="0" destOrd="0" presId="urn:microsoft.com/office/officeart/2005/8/layout/chevron1"/>
    <dgm:cxn modelId="{30117BDD-A1FE-FC43-A63C-C47AB51BCA71}" type="presOf" srcId="{A0CC4266-4115-4E1C-BAB3-8797E4C0F76A}" destId="{8084AE63-5A48-564D-90DB-A85D9A410133}" srcOrd="0" destOrd="0" presId="urn:microsoft.com/office/officeart/2005/8/layout/chevron1"/>
    <dgm:cxn modelId="{3D50E3BF-578A-4764-84B0-6FB797FA2608}" srcId="{A0CC4266-4115-4E1C-BAB3-8797E4C0F76A}" destId="{59153EBF-440F-4A69-B5A0-42244999F065}" srcOrd="0" destOrd="0" parTransId="{EFA0FCBE-406F-459A-98EB-C59E0CB98663}" sibTransId="{BE7795AA-82B3-4E1E-8334-45445F073B6D}"/>
    <dgm:cxn modelId="{35320F82-3C86-493E-AD0F-5CAAF8ACD934}" srcId="{A0CC4266-4115-4E1C-BAB3-8797E4C0F76A}" destId="{894F8AAB-10EA-4F83-9693-2C8E43D10116}" srcOrd="1" destOrd="0" parTransId="{8FF3CCB5-3191-4454-A56E-18D7DA3D594F}" sibTransId="{5D43662F-695A-4903-9E81-81D0AD67F2FA}"/>
    <dgm:cxn modelId="{5A0F11A0-1545-DA4C-B640-50C4DB6776B4}" srcId="{A0CC4266-4115-4E1C-BAB3-8797E4C0F76A}" destId="{118BDEFF-E930-B443-9AC3-E065FE2F5B3A}" srcOrd="2" destOrd="0" parTransId="{888CBF9F-6F70-A642-A767-8D9A16AA4FEA}" sibTransId="{C056FD0F-A53E-4F45-B7D1-BAABF980A065}"/>
    <dgm:cxn modelId="{C85E4ABD-A926-784B-927C-ACA553EF53A6}" type="presOf" srcId="{894F8AAB-10EA-4F83-9693-2C8E43D10116}" destId="{E6C3C6EA-0ADD-CD48-A747-0DDA92DCCF98}" srcOrd="0" destOrd="0" presId="urn:microsoft.com/office/officeart/2005/8/layout/chevron1"/>
    <dgm:cxn modelId="{8772EE85-C0BA-C440-B519-0F8BAEC7A73E}" type="presOf" srcId="{59153EBF-440F-4A69-B5A0-42244999F065}" destId="{55588F41-0083-7343-B4B2-8CAC33A860C4}" srcOrd="0" destOrd="0" presId="urn:microsoft.com/office/officeart/2005/8/layout/chevron1"/>
    <dgm:cxn modelId="{9E57383B-4610-1440-9D7B-92972078B774}" type="presParOf" srcId="{8084AE63-5A48-564D-90DB-A85D9A410133}" destId="{55588F41-0083-7343-B4B2-8CAC33A860C4}" srcOrd="0" destOrd="0" presId="urn:microsoft.com/office/officeart/2005/8/layout/chevron1"/>
    <dgm:cxn modelId="{0B3534D0-8D1A-634B-8FF4-A1758DFEEF7B}" type="presParOf" srcId="{8084AE63-5A48-564D-90DB-A85D9A410133}" destId="{4EC48E5B-8552-C040-98FB-D6862659DCE4}" srcOrd="1" destOrd="0" presId="urn:microsoft.com/office/officeart/2005/8/layout/chevron1"/>
    <dgm:cxn modelId="{11602871-6129-924C-B631-CCC9782E81D8}" type="presParOf" srcId="{8084AE63-5A48-564D-90DB-A85D9A410133}" destId="{E6C3C6EA-0ADD-CD48-A747-0DDA92DCCF98}" srcOrd="2" destOrd="0" presId="urn:microsoft.com/office/officeart/2005/8/layout/chevron1"/>
    <dgm:cxn modelId="{ACC10B7F-E9C7-7746-BA37-C621DBA347A5}" type="presParOf" srcId="{8084AE63-5A48-564D-90DB-A85D9A410133}" destId="{B8C6C1C9-C6A6-A24B-84F9-A24BD9BD66D0}" srcOrd="3" destOrd="0" presId="urn:microsoft.com/office/officeart/2005/8/layout/chevron1"/>
    <dgm:cxn modelId="{51833DA6-B58D-8C4C-BA28-6C7C73920BEA}" type="presParOf" srcId="{8084AE63-5A48-564D-90DB-A85D9A410133}" destId="{338A774C-A91D-AD4B-8B8D-C1428D64620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7CD95-EA8C-457A-A329-0F6A3B7975E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6ACAAF-E8F5-45AB-9C35-F891676064C4}">
      <dgm:prSet/>
      <dgm:spPr/>
      <dgm:t>
        <a:bodyPr/>
        <a:lstStyle/>
        <a:p>
          <a:r>
            <a:rPr lang="nl-BE" dirty="0"/>
            <a:t>Tijdrovend onthaal van (nieuwe) contractoren </a:t>
          </a:r>
          <a:r>
            <a:rPr lang="nl-BE" dirty="0" smtClean="0"/>
            <a:t>→sneller </a:t>
          </a:r>
          <a:r>
            <a:rPr lang="nl-BE" dirty="0"/>
            <a:t>onthaal bij fysische aanmelding</a:t>
          </a:r>
          <a:endParaRPr lang="en-US" dirty="0"/>
        </a:p>
      </dgm:t>
    </dgm:pt>
    <dgm:pt modelId="{00D14B3C-AF74-4F43-98E7-D82CA0B1BA3A}" type="parTrans" cxnId="{C1511A4D-AC0E-4E74-94FE-31DBB00CDDB1}">
      <dgm:prSet/>
      <dgm:spPr/>
      <dgm:t>
        <a:bodyPr/>
        <a:lstStyle/>
        <a:p>
          <a:endParaRPr lang="en-US"/>
        </a:p>
      </dgm:t>
    </dgm:pt>
    <dgm:pt modelId="{83FC5B2E-5101-4C9B-836B-7483B531CD24}" type="sibTrans" cxnId="{C1511A4D-AC0E-4E74-94FE-31DBB00CDDB1}">
      <dgm:prSet/>
      <dgm:spPr/>
      <dgm:t>
        <a:bodyPr/>
        <a:lstStyle/>
        <a:p>
          <a:endParaRPr lang="en-US"/>
        </a:p>
      </dgm:t>
    </dgm:pt>
    <dgm:pt modelId="{2AD311F5-E4D0-4255-8CF4-927CB5F346A6}">
      <dgm:prSet/>
      <dgm:spPr/>
      <dgm:t>
        <a:bodyPr/>
        <a:lstStyle/>
        <a:p>
          <a:r>
            <a:rPr lang="nl-BE"/>
            <a:t>Verbetering opvolging vereisten contractoren</a:t>
          </a:r>
          <a:endParaRPr lang="en-US"/>
        </a:p>
      </dgm:t>
    </dgm:pt>
    <dgm:pt modelId="{6465A09F-85F3-49B0-BF67-FAAED50FAFD1}" type="parTrans" cxnId="{05072F5B-CAF4-4990-9007-50A9D147A474}">
      <dgm:prSet/>
      <dgm:spPr/>
      <dgm:t>
        <a:bodyPr/>
        <a:lstStyle/>
        <a:p>
          <a:endParaRPr lang="en-US"/>
        </a:p>
      </dgm:t>
    </dgm:pt>
    <dgm:pt modelId="{65470650-ECE4-4802-AE38-EBF4CEB7488D}" type="sibTrans" cxnId="{05072F5B-CAF4-4990-9007-50A9D147A474}">
      <dgm:prSet/>
      <dgm:spPr/>
      <dgm:t>
        <a:bodyPr/>
        <a:lstStyle/>
        <a:p>
          <a:endParaRPr lang="en-US"/>
        </a:p>
      </dgm:t>
    </dgm:pt>
    <dgm:pt modelId="{CAF5683B-4D9A-4B6C-9711-B11ACB351092}">
      <dgm:prSet/>
      <dgm:spPr/>
      <dgm:t>
        <a:bodyPr/>
        <a:lstStyle/>
        <a:p>
          <a:r>
            <a:rPr lang="nl-BE" dirty="0"/>
            <a:t>Accuratere en beschikbare data mbt contractor</a:t>
          </a:r>
          <a:endParaRPr lang="en-US" dirty="0"/>
        </a:p>
      </dgm:t>
    </dgm:pt>
    <dgm:pt modelId="{543159C2-88E5-4611-A9B7-507A7CD5B71F}" type="parTrans" cxnId="{AB2C562E-7A81-4DD0-A86C-C90063CF0616}">
      <dgm:prSet/>
      <dgm:spPr/>
      <dgm:t>
        <a:bodyPr/>
        <a:lstStyle/>
        <a:p>
          <a:endParaRPr lang="en-US"/>
        </a:p>
      </dgm:t>
    </dgm:pt>
    <dgm:pt modelId="{FE41109C-1F5F-4D4C-B796-5426E789E826}" type="sibTrans" cxnId="{AB2C562E-7A81-4DD0-A86C-C90063CF0616}">
      <dgm:prSet/>
      <dgm:spPr/>
      <dgm:t>
        <a:bodyPr/>
        <a:lstStyle/>
        <a:p>
          <a:endParaRPr lang="en-US"/>
        </a:p>
      </dgm:t>
    </dgm:pt>
    <dgm:pt modelId="{F7889AE6-6C98-4E10-8FE9-C2F042EBE704}">
      <dgm:prSet/>
      <dgm:spPr/>
      <dgm:t>
        <a:bodyPr/>
        <a:lstStyle/>
        <a:p>
          <a:r>
            <a:rPr lang="nl-BE" dirty="0"/>
            <a:t>Manueel proces door </a:t>
          </a:r>
          <a:r>
            <a:rPr lang="nl-BE" dirty="0" smtClean="0"/>
            <a:t>bewakingsagenten →aantal </a:t>
          </a:r>
          <a:r>
            <a:rPr lang="nl-BE" dirty="0"/>
            <a:t>taken “proactief” en niet meer aan het loket</a:t>
          </a:r>
          <a:endParaRPr lang="en-US" dirty="0"/>
        </a:p>
      </dgm:t>
    </dgm:pt>
    <dgm:pt modelId="{091C9A96-F137-4967-B01E-2C206DCD9A8F}" type="parTrans" cxnId="{EEF80F77-78D8-4D1F-9C1F-BD310CEC6CCF}">
      <dgm:prSet/>
      <dgm:spPr/>
      <dgm:t>
        <a:bodyPr/>
        <a:lstStyle/>
        <a:p>
          <a:endParaRPr lang="en-US"/>
        </a:p>
      </dgm:t>
    </dgm:pt>
    <dgm:pt modelId="{1902B216-551B-4B50-988A-48D259D11BF4}" type="sibTrans" cxnId="{EEF80F77-78D8-4D1F-9C1F-BD310CEC6CCF}">
      <dgm:prSet/>
      <dgm:spPr/>
      <dgm:t>
        <a:bodyPr/>
        <a:lstStyle/>
        <a:p>
          <a:endParaRPr lang="en-US"/>
        </a:p>
      </dgm:t>
    </dgm:pt>
    <dgm:pt modelId="{954A3165-62F0-4D3B-8D68-EF54DF51DD62}">
      <dgm:prSet/>
      <dgm:spPr/>
      <dgm:t>
        <a:bodyPr/>
        <a:lstStyle/>
        <a:p>
          <a:r>
            <a:rPr lang="nl-BE"/>
            <a:t>Vervanging van het proces “document aan te melden personeel”</a:t>
          </a:r>
          <a:endParaRPr lang="en-US"/>
        </a:p>
      </dgm:t>
    </dgm:pt>
    <dgm:pt modelId="{501C5CE0-9202-468F-893D-2AE813ED6054}" type="parTrans" cxnId="{DAA2A856-9FBF-4DE6-99DC-2914D79B6518}">
      <dgm:prSet/>
      <dgm:spPr/>
      <dgm:t>
        <a:bodyPr/>
        <a:lstStyle/>
        <a:p>
          <a:endParaRPr lang="en-US"/>
        </a:p>
      </dgm:t>
    </dgm:pt>
    <dgm:pt modelId="{0CB2501C-B03B-4566-A993-0AFCE177C935}" type="sibTrans" cxnId="{DAA2A856-9FBF-4DE6-99DC-2914D79B6518}">
      <dgm:prSet/>
      <dgm:spPr/>
      <dgm:t>
        <a:bodyPr/>
        <a:lstStyle/>
        <a:p>
          <a:endParaRPr lang="en-US"/>
        </a:p>
      </dgm:t>
    </dgm:pt>
    <dgm:pt modelId="{50BF5EA1-AFB1-1F43-B960-3500CF8D2D40}" type="pres">
      <dgm:prSet presAssocID="{34D7CD95-EA8C-457A-A329-0F6A3B7975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98AB96-0203-724A-A2B3-F24D3FD50DA1}" type="pres">
      <dgm:prSet presAssocID="{AE6ACAAF-E8F5-45AB-9C35-F891676064C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6EB79-23CC-3F48-A40D-31B70888D899}" type="pres">
      <dgm:prSet presAssocID="{83FC5B2E-5101-4C9B-836B-7483B531CD24}" presName="sibTrans" presStyleCnt="0"/>
      <dgm:spPr/>
    </dgm:pt>
    <dgm:pt modelId="{E0D8341C-8951-3444-A5FC-3365EFFD623C}" type="pres">
      <dgm:prSet presAssocID="{2AD311F5-E4D0-4255-8CF4-927CB5F346A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D357D-A1C6-C041-9507-3107420FAF66}" type="pres">
      <dgm:prSet presAssocID="{65470650-ECE4-4802-AE38-EBF4CEB7488D}" presName="sibTrans" presStyleCnt="0"/>
      <dgm:spPr/>
    </dgm:pt>
    <dgm:pt modelId="{19F49730-F7E4-0541-9F9B-DECD14A51383}" type="pres">
      <dgm:prSet presAssocID="{CAF5683B-4D9A-4B6C-9711-B11ACB3510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6E316-C608-E547-984F-A27531D0B001}" type="pres">
      <dgm:prSet presAssocID="{FE41109C-1F5F-4D4C-B796-5426E789E826}" presName="sibTrans" presStyleCnt="0"/>
      <dgm:spPr/>
    </dgm:pt>
    <dgm:pt modelId="{01178561-9A0A-2145-9BF1-BBABA6AEDAF1}" type="pres">
      <dgm:prSet presAssocID="{F7889AE6-6C98-4E10-8FE9-C2F042EBE7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4C16D-63A4-E84B-ACE3-22A5A3F3DBEC}" type="pres">
      <dgm:prSet presAssocID="{1902B216-551B-4B50-988A-48D259D11BF4}" presName="sibTrans" presStyleCnt="0"/>
      <dgm:spPr/>
    </dgm:pt>
    <dgm:pt modelId="{69DA88F9-2604-C448-BE55-FDBBFA5F53B2}" type="pres">
      <dgm:prSet presAssocID="{954A3165-62F0-4D3B-8D68-EF54DF51DD6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E1CF47-B213-6046-AF86-D5AB2A4DBA9A}" type="presOf" srcId="{954A3165-62F0-4D3B-8D68-EF54DF51DD62}" destId="{69DA88F9-2604-C448-BE55-FDBBFA5F53B2}" srcOrd="0" destOrd="0" presId="urn:microsoft.com/office/officeart/2005/8/layout/default"/>
    <dgm:cxn modelId="{C1511A4D-AC0E-4E74-94FE-31DBB00CDDB1}" srcId="{34D7CD95-EA8C-457A-A329-0F6A3B7975E6}" destId="{AE6ACAAF-E8F5-45AB-9C35-F891676064C4}" srcOrd="0" destOrd="0" parTransId="{00D14B3C-AF74-4F43-98E7-D82CA0B1BA3A}" sibTransId="{83FC5B2E-5101-4C9B-836B-7483B531CD24}"/>
    <dgm:cxn modelId="{AB2C562E-7A81-4DD0-A86C-C90063CF0616}" srcId="{34D7CD95-EA8C-457A-A329-0F6A3B7975E6}" destId="{CAF5683B-4D9A-4B6C-9711-B11ACB351092}" srcOrd="2" destOrd="0" parTransId="{543159C2-88E5-4611-A9B7-507A7CD5B71F}" sibTransId="{FE41109C-1F5F-4D4C-B796-5426E789E826}"/>
    <dgm:cxn modelId="{03380123-5E54-8142-B707-AD6D1095924F}" type="presOf" srcId="{AE6ACAAF-E8F5-45AB-9C35-F891676064C4}" destId="{4A98AB96-0203-724A-A2B3-F24D3FD50DA1}" srcOrd="0" destOrd="0" presId="urn:microsoft.com/office/officeart/2005/8/layout/default"/>
    <dgm:cxn modelId="{DB1FBA2A-3A69-2F4C-9398-A9969A183ED5}" type="presOf" srcId="{2AD311F5-E4D0-4255-8CF4-927CB5F346A6}" destId="{E0D8341C-8951-3444-A5FC-3365EFFD623C}" srcOrd="0" destOrd="0" presId="urn:microsoft.com/office/officeart/2005/8/layout/default"/>
    <dgm:cxn modelId="{05072F5B-CAF4-4990-9007-50A9D147A474}" srcId="{34D7CD95-EA8C-457A-A329-0F6A3B7975E6}" destId="{2AD311F5-E4D0-4255-8CF4-927CB5F346A6}" srcOrd="1" destOrd="0" parTransId="{6465A09F-85F3-49B0-BF67-FAAED50FAFD1}" sibTransId="{65470650-ECE4-4802-AE38-EBF4CEB7488D}"/>
    <dgm:cxn modelId="{DAA2A856-9FBF-4DE6-99DC-2914D79B6518}" srcId="{34D7CD95-EA8C-457A-A329-0F6A3B7975E6}" destId="{954A3165-62F0-4D3B-8D68-EF54DF51DD62}" srcOrd="4" destOrd="0" parTransId="{501C5CE0-9202-468F-893D-2AE813ED6054}" sibTransId="{0CB2501C-B03B-4566-A993-0AFCE177C935}"/>
    <dgm:cxn modelId="{60FEA16A-7ED6-2B47-A464-5058453390E6}" type="presOf" srcId="{CAF5683B-4D9A-4B6C-9711-B11ACB351092}" destId="{19F49730-F7E4-0541-9F9B-DECD14A51383}" srcOrd="0" destOrd="0" presId="urn:microsoft.com/office/officeart/2005/8/layout/default"/>
    <dgm:cxn modelId="{6D030582-854E-FF4E-A4F4-BC6380B69AC2}" type="presOf" srcId="{F7889AE6-6C98-4E10-8FE9-C2F042EBE704}" destId="{01178561-9A0A-2145-9BF1-BBABA6AEDAF1}" srcOrd="0" destOrd="0" presId="urn:microsoft.com/office/officeart/2005/8/layout/default"/>
    <dgm:cxn modelId="{05D886FD-C727-8944-A776-1AB8A1233C67}" type="presOf" srcId="{34D7CD95-EA8C-457A-A329-0F6A3B7975E6}" destId="{50BF5EA1-AFB1-1F43-B960-3500CF8D2D40}" srcOrd="0" destOrd="0" presId="urn:microsoft.com/office/officeart/2005/8/layout/default"/>
    <dgm:cxn modelId="{EEF80F77-78D8-4D1F-9C1F-BD310CEC6CCF}" srcId="{34D7CD95-EA8C-457A-A329-0F6A3B7975E6}" destId="{F7889AE6-6C98-4E10-8FE9-C2F042EBE704}" srcOrd="3" destOrd="0" parTransId="{091C9A96-F137-4967-B01E-2C206DCD9A8F}" sibTransId="{1902B216-551B-4B50-988A-48D259D11BF4}"/>
    <dgm:cxn modelId="{A888E872-BE54-9D46-8924-DC752900E05F}" type="presParOf" srcId="{50BF5EA1-AFB1-1F43-B960-3500CF8D2D40}" destId="{4A98AB96-0203-724A-A2B3-F24D3FD50DA1}" srcOrd="0" destOrd="0" presId="urn:microsoft.com/office/officeart/2005/8/layout/default"/>
    <dgm:cxn modelId="{D182701F-9010-1645-8A89-5017DD9F8285}" type="presParOf" srcId="{50BF5EA1-AFB1-1F43-B960-3500CF8D2D40}" destId="{0C36EB79-23CC-3F48-A40D-31B70888D899}" srcOrd="1" destOrd="0" presId="urn:microsoft.com/office/officeart/2005/8/layout/default"/>
    <dgm:cxn modelId="{1B0243D2-E662-9D44-BC2C-C1F03BF138CF}" type="presParOf" srcId="{50BF5EA1-AFB1-1F43-B960-3500CF8D2D40}" destId="{E0D8341C-8951-3444-A5FC-3365EFFD623C}" srcOrd="2" destOrd="0" presId="urn:microsoft.com/office/officeart/2005/8/layout/default"/>
    <dgm:cxn modelId="{E559A30B-2EC5-E349-9403-EBEB85A5CD47}" type="presParOf" srcId="{50BF5EA1-AFB1-1F43-B960-3500CF8D2D40}" destId="{59DD357D-A1C6-C041-9507-3107420FAF66}" srcOrd="3" destOrd="0" presId="urn:microsoft.com/office/officeart/2005/8/layout/default"/>
    <dgm:cxn modelId="{69D76FDD-8B63-C44A-A6A5-87AE35540180}" type="presParOf" srcId="{50BF5EA1-AFB1-1F43-B960-3500CF8D2D40}" destId="{19F49730-F7E4-0541-9F9B-DECD14A51383}" srcOrd="4" destOrd="0" presId="urn:microsoft.com/office/officeart/2005/8/layout/default"/>
    <dgm:cxn modelId="{AD903B8A-D8FE-F648-8446-C341ABC0DFE7}" type="presParOf" srcId="{50BF5EA1-AFB1-1F43-B960-3500CF8D2D40}" destId="{1976E316-C608-E547-984F-A27531D0B001}" srcOrd="5" destOrd="0" presId="urn:microsoft.com/office/officeart/2005/8/layout/default"/>
    <dgm:cxn modelId="{9B2BFA44-16E3-F04B-9A7E-F02DA03E19BD}" type="presParOf" srcId="{50BF5EA1-AFB1-1F43-B960-3500CF8D2D40}" destId="{01178561-9A0A-2145-9BF1-BBABA6AEDAF1}" srcOrd="6" destOrd="0" presId="urn:microsoft.com/office/officeart/2005/8/layout/default"/>
    <dgm:cxn modelId="{DCBB86F2-DE32-B843-85AB-0122D58CE312}" type="presParOf" srcId="{50BF5EA1-AFB1-1F43-B960-3500CF8D2D40}" destId="{A4A4C16D-63A4-E84B-ACE3-22A5A3F3DBEC}" srcOrd="7" destOrd="0" presId="urn:microsoft.com/office/officeart/2005/8/layout/default"/>
    <dgm:cxn modelId="{EE0F9D07-2353-2D4B-AC12-450A8D67B5C2}" type="presParOf" srcId="{50BF5EA1-AFB1-1F43-B960-3500CF8D2D40}" destId="{69DA88F9-2604-C448-BE55-FDBBFA5F53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88F41-0083-7343-B4B2-8CAC33A860C4}">
      <dsp:nvSpPr>
        <dsp:cNvPr id="0" name=""/>
        <dsp:cNvSpPr/>
      </dsp:nvSpPr>
      <dsp:spPr>
        <a:xfrm>
          <a:off x="2760" y="1268012"/>
          <a:ext cx="3363528" cy="1345411"/>
        </a:xfrm>
        <a:prstGeom prst="chevron">
          <a:avLst/>
        </a:prstGeom>
        <a:gradFill rotWithShape="0">
          <a:gsLst>
            <a:gs pos="0">
              <a:srgbClr val="1F5E91"/>
            </a:gs>
            <a:gs pos="44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kern="1200" dirty="0"/>
            <a:t>Inleiding</a:t>
          </a:r>
          <a:endParaRPr lang="en-US" sz="2600" kern="1200" dirty="0"/>
        </a:p>
      </dsp:txBody>
      <dsp:txXfrm>
        <a:off x="675466" y="1268012"/>
        <a:ext cx="2018117" cy="1345411"/>
      </dsp:txXfrm>
    </dsp:sp>
    <dsp:sp modelId="{E6C3C6EA-0ADD-CD48-A747-0DDA92DCCF98}">
      <dsp:nvSpPr>
        <dsp:cNvPr id="0" name=""/>
        <dsp:cNvSpPr/>
      </dsp:nvSpPr>
      <dsp:spPr>
        <a:xfrm>
          <a:off x="3029935" y="1268012"/>
          <a:ext cx="3363528" cy="1345411"/>
        </a:xfrm>
        <a:prstGeom prst="chevron">
          <a:avLst/>
        </a:prstGeom>
        <a:gradFill rotWithShape="0">
          <a:gsLst>
            <a:gs pos="0">
              <a:schemeClr val="accent4">
                <a:hueOff val="-3157635"/>
                <a:satOff val="2662"/>
                <a:lumOff val="4902"/>
                <a:alphaOff val="0"/>
                <a:tint val="96000"/>
                <a:lumMod val="100000"/>
              </a:schemeClr>
            </a:gs>
            <a:gs pos="78000">
              <a:schemeClr val="accent4">
                <a:hueOff val="-3157635"/>
                <a:satOff val="2662"/>
                <a:lumOff val="490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kern="1200" dirty="0"/>
            <a:t>Demo + Praktische info (40min)</a:t>
          </a:r>
          <a:endParaRPr lang="en-US" sz="2600" kern="1200" dirty="0"/>
        </a:p>
      </dsp:txBody>
      <dsp:txXfrm>
        <a:off x="3702641" y="1268012"/>
        <a:ext cx="2018117" cy="1345411"/>
      </dsp:txXfrm>
    </dsp:sp>
    <dsp:sp modelId="{338A774C-A91D-AD4B-8B8D-C1428D646205}">
      <dsp:nvSpPr>
        <dsp:cNvPr id="0" name=""/>
        <dsp:cNvSpPr/>
      </dsp:nvSpPr>
      <dsp:spPr>
        <a:xfrm>
          <a:off x="6057111" y="1268012"/>
          <a:ext cx="3363528" cy="1345411"/>
        </a:xfrm>
        <a:prstGeom prst="chevron">
          <a:avLst/>
        </a:prstGeom>
        <a:gradFill rotWithShape="0">
          <a:gsLst>
            <a:gs pos="0">
              <a:schemeClr val="accent4">
                <a:hueOff val="-6315269"/>
                <a:satOff val="5324"/>
                <a:lumOff val="9805"/>
                <a:alphaOff val="0"/>
                <a:tint val="96000"/>
                <a:lumMod val="100000"/>
              </a:schemeClr>
            </a:gs>
            <a:gs pos="78000">
              <a:schemeClr val="accent4">
                <a:hueOff val="-6315269"/>
                <a:satOff val="5324"/>
                <a:lumOff val="980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kern="1200" dirty="0"/>
            <a:t>Q&amp;A (20min)</a:t>
          </a:r>
          <a:endParaRPr lang="en-US" sz="2600" kern="1200" dirty="0"/>
        </a:p>
      </dsp:txBody>
      <dsp:txXfrm>
        <a:off x="6729817" y="1268012"/>
        <a:ext cx="2018117" cy="1345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8AB96-0203-724A-A2B3-F24D3FD50DA1}">
      <dsp:nvSpPr>
        <dsp:cNvPr id="0" name=""/>
        <dsp:cNvSpPr/>
      </dsp:nvSpPr>
      <dsp:spPr>
        <a:xfrm>
          <a:off x="0" y="93057"/>
          <a:ext cx="3005666" cy="18033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/>
            <a:t>Tijdrovend onthaal van (nieuwe) contractoren </a:t>
          </a:r>
          <a:r>
            <a:rPr lang="nl-BE" sz="2300" kern="1200" dirty="0" smtClean="0"/>
            <a:t>→sneller </a:t>
          </a:r>
          <a:r>
            <a:rPr lang="nl-BE" sz="2300" kern="1200" dirty="0"/>
            <a:t>onthaal bij fysische aanmelding</a:t>
          </a:r>
          <a:endParaRPr lang="en-US" sz="2300" kern="1200" dirty="0"/>
        </a:p>
      </dsp:txBody>
      <dsp:txXfrm>
        <a:off x="0" y="93057"/>
        <a:ext cx="3005666" cy="1803399"/>
      </dsp:txXfrm>
    </dsp:sp>
    <dsp:sp modelId="{E0D8341C-8951-3444-A5FC-3365EFFD623C}">
      <dsp:nvSpPr>
        <dsp:cNvPr id="0" name=""/>
        <dsp:cNvSpPr/>
      </dsp:nvSpPr>
      <dsp:spPr>
        <a:xfrm>
          <a:off x="3306233" y="93057"/>
          <a:ext cx="3005666" cy="18033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/>
            <a:t>Verbetering opvolging vereisten contractoren</a:t>
          </a:r>
          <a:endParaRPr lang="en-US" sz="2300" kern="1200"/>
        </a:p>
      </dsp:txBody>
      <dsp:txXfrm>
        <a:off x="3306233" y="93057"/>
        <a:ext cx="3005666" cy="1803399"/>
      </dsp:txXfrm>
    </dsp:sp>
    <dsp:sp modelId="{19F49730-F7E4-0541-9F9B-DECD14A51383}">
      <dsp:nvSpPr>
        <dsp:cNvPr id="0" name=""/>
        <dsp:cNvSpPr/>
      </dsp:nvSpPr>
      <dsp:spPr>
        <a:xfrm>
          <a:off x="6612466" y="93057"/>
          <a:ext cx="3005666" cy="18033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/>
            <a:t>Accuratere en beschikbare data mbt contractor</a:t>
          </a:r>
          <a:endParaRPr lang="en-US" sz="2300" kern="1200" dirty="0"/>
        </a:p>
      </dsp:txBody>
      <dsp:txXfrm>
        <a:off x="6612466" y="93057"/>
        <a:ext cx="3005666" cy="1803399"/>
      </dsp:txXfrm>
    </dsp:sp>
    <dsp:sp modelId="{01178561-9A0A-2145-9BF1-BBABA6AEDAF1}">
      <dsp:nvSpPr>
        <dsp:cNvPr id="0" name=""/>
        <dsp:cNvSpPr/>
      </dsp:nvSpPr>
      <dsp:spPr>
        <a:xfrm>
          <a:off x="1653116" y="2197024"/>
          <a:ext cx="3005666" cy="18033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/>
            <a:t>Manueel proces door </a:t>
          </a:r>
          <a:r>
            <a:rPr lang="nl-BE" sz="2300" kern="1200" dirty="0" smtClean="0"/>
            <a:t>bewakingsagenten →aantal </a:t>
          </a:r>
          <a:r>
            <a:rPr lang="nl-BE" sz="2300" kern="1200" dirty="0"/>
            <a:t>taken “proactief” en niet meer aan het loket</a:t>
          </a:r>
          <a:endParaRPr lang="en-US" sz="2300" kern="1200" dirty="0"/>
        </a:p>
      </dsp:txBody>
      <dsp:txXfrm>
        <a:off x="1653116" y="2197024"/>
        <a:ext cx="3005666" cy="1803399"/>
      </dsp:txXfrm>
    </dsp:sp>
    <dsp:sp modelId="{69DA88F9-2604-C448-BE55-FDBBFA5F53B2}">
      <dsp:nvSpPr>
        <dsp:cNvPr id="0" name=""/>
        <dsp:cNvSpPr/>
      </dsp:nvSpPr>
      <dsp:spPr>
        <a:xfrm>
          <a:off x="4959349" y="2197024"/>
          <a:ext cx="3005666" cy="18033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/>
            <a:t>Vervanging van het proces “document aan te melden personeel”</a:t>
          </a:r>
          <a:endParaRPr lang="en-US" sz="2300" kern="1200"/>
        </a:p>
      </dsp:txBody>
      <dsp:txXfrm>
        <a:off x="4959349" y="2197024"/>
        <a:ext cx="3005666" cy="1803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1C009-1267-444E-ADF4-CF77884D69B0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DCD08-FFCB-6946-BA66-0EE46EF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DCD08-FFCB-6946-BA66-0EE46EF0F8F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6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DCD08-FFCB-6946-BA66-0EE46EF0F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2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5E60-08C8-FC4A-9756-6D75061E4CAE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4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A75E-1B46-7849-A03E-BC2805ACA729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EC70-72AC-8744-9193-C3D572E0B317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33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B6B9-2B64-E242-A0E9-0474EAE04C7F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9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EAD7-0510-9547-83DE-1A320E67E435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420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4EB1-E1C4-DC47-ACE7-BB4F4692D176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1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55D5-FCF6-5E42-8023-6459687F733F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33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719E-57CF-214F-A782-894BDCC9D10A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3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B30-8E25-B74A-AE63-F79D7F7DC316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8A-1E70-424C-A7F2-9FDDCCB4A9CE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0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7B98-F45B-E144-88D3-1A89899357AD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268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D0CA-D7EC-1349-8564-7EB3D5103D25}" type="datetime1">
              <a:rPr lang="en-US" smtClean="0"/>
              <a:t>2/14/18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308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AEB7-9885-B74D-AFF0-401C49264AF4}" type="datetime1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BBFB-3AE0-0A49-A4CF-F946D831FD9F}" type="datetime1">
              <a:rPr lang="en-US" smtClean="0"/>
              <a:t>2/14/18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2FF-0710-0142-956F-E128663BF29C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424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05AC-2ECE-104F-B317-17BE88008273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1D35-075B-AE4F-ADE4-366276F4AC14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48DB71-918E-034B-8014-5DCCD6D5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1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ntractor.hoboken@umicore.com" TargetMode="External"/><Relationship Id="rId4" Type="http://schemas.openxmlformats.org/officeDocument/2006/relationships/image" Target="../media/image7.jpeg"/><Relationship Id="rId5" Type="http://schemas.openxmlformats.org/officeDocument/2006/relationships/hyperlink" Target="https://wiki.onyxvirtualacademy.com/display/OM" TargetMode="External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upport@onyxone.co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8CE30-EF03-004F-9356-551889A71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679" y="3701455"/>
            <a:ext cx="7766936" cy="1646302"/>
          </a:xfrm>
        </p:spPr>
        <p:txBody>
          <a:bodyPr/>
          <a:lstStyle/>
          <a:p>
            <a:r>
              <a:rPr lang="nl-BE" dirty="0">
                <a:solidFill>
                  <a:srgbClr val="246CA5"/>
                </a:solidFill>
              </a:rPr>
              <a:t>Webinar Onyx One voor contractoren</a:t>
            </a:r>
            <a:endParaRPr lang="en-US" dirty="0">
              <a:solidFill>
                <a:srgbClr val="246CA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57C9F83-D6E6-C140-9C19-0F1B3C4E2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96" y="198616"/>
            <a:ext cx="3717431" cy="219462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r="36272"/>
          <a:stretch/>
        </p:blipFill>
        <p:spPr>
          <a:xfrm>
            <a:off x="5484551" y="808922"/>
            <a:ext cx="3447781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66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CQ </a:t>
            </a:r>
            <a:r>
              <a:rPr lang="en-US" sz="4400" dirty="0" err="1" smtClean="0"/>
              <a:t>indienen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6" y="1930400"/>
            <a:ext cx="7803947" cy="3881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2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CQ </a:t>
            </a:r>
            <a:r>
              <a:rPr lang="en-US" sz="4400" dirty="0" err="1" smtClean="0"/>
              <a:t>wachten</a:t>
            </a:r>
            <a:r>
              <a:rPr lang="en-US" sz="4400" dirty="0" smtClean="0"/>
              <a:t> op </a:t>
            </a:r>
            <a:r>
              <a:rPr lang="en-US" sz="4400" dirty="0" err="1" smtClean="0"/>
              <a:t>beoordeling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10" y="1930400"/>
            <a:ext cx="7568153" cy="3881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5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D7497-0762-9B43-A61C-18A756842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BE" dirty="0"/>
              <a:t>Demo: CQ en PQ statussen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21AD2E6-DCD1-6148-8F60-8688881FFC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687588"/>
              </p:ext>
            </p:extLst>
          </p:nvPr>
        </p:nvGraphicFramePr>
        <p:xfrm>
          <a:off x="614363" y="1727347"/>
          <a:ext cx="3852499" cy="42926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52499">
                  <a:extLst>
                    <a:ext uri="{9D8B030D-6E8A-4147-A177-3AD203B41FA5}">
                      <a16:colId xmlns:a16="http://schemas.microsoft.com/office/drawing/2014/main" xmlns="" val="2488312705"/>
                    </a:ext>
                  </a:extLst>
                </a:gridCol>
              </a:tblGrid>
              <a:tr h="269833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CQ Status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30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TE VERVOLLEDIGEN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40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ECA850"/>
                          </a:solidFill>
                        </a:rPr>
                        <a:t>WACHTEN OP BEOORDELING</a:t>
                      </a:r>
                      <a:endParaRPr lang="en-US" b="1" dirty="0">
                        <a:solidFill>
                          <a:srgbClr val="ECA8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357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60CC71"/>
                          </a:solidFill>
                        </a:rPr>
                        <a:t>GOEDGEKEURD</a:t>
                      </a:r>
                      <a:endParaRPr lang="en-US" b="1" dirty="0">
                        <a:solidFill>
                          <a:srgbClr val="60CC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28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ECA850"/>
                          </a:solidFill>
                        </a:rPr>
                        <a:t>VERZOEK AANPASSING</a:t>
                      </a:r>
                      <a:endParaRPr lang="en-US" b="1" dirty="0">
                        <a:solidFill>
                          <a:srgbClr val="ECA8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74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C0392C"/>
                          </a:solidFill>
                        </a:rPr>
                        <a:t>AFGEKEURD</a:t>
                      </a:r>
                      <a:endParaRPr lang="en-US" b="1" dirty="0">
                        <a:solidFill>
                          <a:srgbClr val="C0392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55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F1C530"/>
                          </a:solidFill>
                        </a:rPr>
                        <a:t>DATA OP BEDRIJFSKWALIFICATIE KOMEN TE VERVALLEN</a:t>
                      </a:r>
                      <a:endParaRPr lang="en-US" b="1" dirty="0">
                        <a:solidFill>
                          <a:srgbClr val="F1C53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387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9B59B6"/>
                          </a:solidFill>
                        </a:rPr>
                        <a:t>BEDRIJFSKWALIFICATIE </a:t>
                      </a:r>
                      <a:r>
                        <a:rPr lang="nl-BE" b="1" dirty="0" smtClean="0">
                          <a:solidFill>
                            <a:srgbClr val="9B59B6"/>
                          </a:solidFill>
                        </a:rPr>
                        <a:t>KOMT </a:t>
                      </a:r>
                      <a:r>
                        <a:rPr lang="nl-BE" b="1" dirty="0">
                          <a:solidFill>
                            <a:srgbClr val="9B59B6"/>
                          </a:solidFill>
                        </a:rPr>
                        <a:t>TE VERVALLEN</a:t>
                      </a:r>
                      <a:endParaRPr lang="en-US" b="1" dirty="0">
                        <a:solidFill>
                          <a:srgbClr val="9B59B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C0392C"/>
                          </a:solidFill>
                        </a:rPr>
                        <a:t>BEDRIJFSKWALIFICATIE VERVALLEN</a:t>
                      </a:r>
                      <a:endParaRPr lang="en-US" b="1" dirty="0">
                        <a:solidFill>
                          <a:srgbClr val="C0392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44077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3" name="Content Placeholder 3">
            <a:extLst>
              <a:ext uri="{FF2B5EF4-FFF2-40B4-BE49-F238E27FC236}">
                <a16:creationId xmlns:a16="http://schemas.microsoft.com/office/drawing/2014/main" xmlns="" id="{3C91E8B4-947F-8B4F-A0B0-F634CD85A4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73176"/>
              </p:ext>
            </p:extLst>
          </p:nvPr>
        </p:nvGraphicFramePr>
        <p:xfrm>
          <a:off x="4728972" y="1727347"/>
          <a:ext cx="3390029" cy="2743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390029">
                  <a:extLst>
                    <a:ext uri="{9D8B030D-6E8A-4147-A177-3AD203B41FA5}">
                      <a16:colId xmlns:a16="http://schemas.microsoft.com/office/drawing/2014/main" xmlns="" val="2488312705"/>
                    </a:ext>
                  </a:extLst>
                </a:gridCol>
              </a:tblGrid>
              <a:tr h="269387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PQ Status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30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TE VERVOLLEDIGEN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40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b="1" dirty="0">
                          <a:solidFill>
                            <a:srgbClr val="ECA850"/>
                          </a:solidFill>
                        </a:rPr>
                        <a:t>VERZOEK AANPASSING</a:t>
                      </a:r>
                      <a:endParaRPr lang="en-US" b="1" dirty="0">
                        <a:solidFill>
                          <a:srgbClr val="ECA8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357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60CC71"/>
                          </a:solidFill>
                        </a:rPr>
                        <a:t>IN ORDE</a:t>
                      </a:r>
                      <a:endParaRPr lang="en-US" b="1" dirty="0">
                        <a:solidFill>
                          <a:srgbClr val="60CC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28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ECA850"/>
                          </a:solidFill>
                        </a:rPr>
                        <a:t>VOLG ONSITE TRAINING</a:t>
                      </a:r>
                      <a:endParaRPr lang="en-US" b="1" dirty="0">
                        <a:solidFill>
                          <a:srgbClr val="ECA8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74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9B59B6"/>
                          </a:solidFill>
                        </a:rPr>
                        <a:t>PQ KOMT TE VERVALLEN</a:t>
                      </a:r>
                      <a:endParaRPr lang="en-US" b="1" dirty="0">
                        <a:solidFill>
                          <a:srgbClr val="9B59B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C0392C"/>
                          </a:solidFill>
                        </a:rPr>
                        <a:t>PQ FORM VERVALLEN</a:t>
                      </a:r>
                      <a:endParaRPr lang="en-US" b="1" dirty="0">
                        <a:solidFill>
                          <a:srgbClr val="C0392C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1440779"/>
                  </a:ext>
                </a:extLst>
              </a:tr>
            </a:tbl>
          </a:graphicData>
        </a:graphic>
      </p:graphicFrame>
      <p:graphicFrame>
        <p:nvGraphicFramePr>
          <p:cNvPr id="34" name="Content Placeholder 3">
            <a:extLst>
              <a:ext uri="{FF2B5EF4-FFF2-40B4-BE49-F238E27FC236}">
                <a16:creationId xmlns:a16="http://schemas.microsoft.com/office/drawing/2014/main" xmlns="" id="{9F676DB1-10CB-9F4A-82AC-DC103C941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267642"/>
              </p:ext>
            </p:extLst>
          </p:nvPr>
        </p:nvGraphicFramePr>
        <p:xfrm>
          <a:off x="8343368" y="1727347"/>
          <a:ext cx="3624265" cy="20015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24265">
                  <a:extLst>
                    <a:ext uri="{9D8B030D-6E8A-4147-A177-3AD203B41FA5}">
                      <a16:colId xmlns:a16="http://schemas.microsoft.com/office/drawing/2014/main" xmlns="" val="2488312705"/>
                    </a:ext>
                  </a:extLst>
                </a:gridCol>
              </a:tblGrid>
              <a:tr h="137813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Onsite Requirement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30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ECA850"/>
                          </a:solidFill>
                        </a:rPr>
                        <a:t>VOLG ONSITE TRAINING</a:t>
                      </a:r>
                      <a:endParaRPr lang="en-US" b="1" dirty="0">
                        <a:solidFill>
                          <a:srgbClr val="ECA8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40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60CC71"/>
                          </a:solidFill>
                        </a:rPr>
                        <a:t>IN ORDE</a:t>
                      </a:r>
                      <a:endParaRPr lang="en-US" b="1" dirty="0">
                        <a:solidFill>
                          <a:srgbClr val="60CC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357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9B59B6"/>
                          </a:solidFill>
                        </a:rPr>
                        <a:t>VERVALT TIJDENS AANMELDING</a:t>
                      </a:r>
                      <a:endParaRPr lang="en-US" b="1" dirty="0">
                        <a:solidFill>
                          <a:srgbClr val="9B59B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28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b="1" dirty="0">
                          <a:solidFill>
                            <a:srgbClr val="C0392C"/>
                          </a:solidFill>
                        </a:rPr>
                        <a:t>NIET IN ORDE</a:t>
                      </a:r>
                      <a:endParaRPr lang="en-US" b="1" dirty="0">
                        <a:solidFill>
                          <a:srgbClr val="C0392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746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58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2CAAC-98B3-694E-9A03-A4B7BF2F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BE" sz="4400" dirty="0"/>
              <a:t>Praktische Info: Timing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8DBA43-6E42-8940-8D1D-52732A0E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579551"/>
            <a:ext cx="8596668" cy="4461812"/>
          </a:xfrm>
        </p:spPr>
        <p:txBody>
          <a:bodyPr>
            <a:normAutofit fontScale="77500" lnSpcReduction="20000"/>
          </a:bodyPr>
          <a:lstStyle/>
          <a:p>
            <a:r>
              <a:rPr lang="nl-BE" sz="2100" dirty="0"/>
              <a:t>Proces vereist de eerste keer de nodige tijd dus begin tijdig</a:t>
            </a:r>
          </a:p>
          <a:p>
            <a:r>
              <a:rPr lang="nl-BE" sz="2100" dirty="0"/>
              <a:t>Nodig je subcontractoren op tijd uit</a:t>
            </a:r>
          </a:p>
          <a:p>
            <a:r>
              <a:rPr lang="nl-BE" sz="2100" dirty="0"/>
              <a:t>Per firma 1 aanspreekpunt</a:t>
            </a:r>
          </a:p>
          <a:p>
            <a:endParaRPr lang="nl-BE" sz="2100" dirty="0"/>
          </a:p>
          <a:p>
            <a:r>
              <a:rPr lang="nl-BE" sz="2100" dirty="0"/>
              <a:t>Voor contractoren met</a:t>
            </a:r>
            <a:r>
              <a:rPr lang="nl-BE" sz="2100" dirty="0">
                <a:solidFill>
                  <a:srgbClr val="71AD45"/>
                </a:solidFill>
              </a:rPr>
              <a:t> jaarcontract</a:t>
            </a:r>
            <a:r>
              <a:rPr lang="nl-BE" sz="2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100" dirty="0"/>
              <a:t>Bedrijfskwalificatie (CQ) volledig in orde → 1/04/2018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100" dirty="0"/>
              <a:t>Persoonskwalificatie (PQ) en teamleden aangemeld op opdracht → 1/05/2018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BE" sz="1400" dirty="0"/>
              <a:t>Document “aan te melden” personeel wordt vanaf 1/05/2018 niet meer aanvaard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BE" sz="1400" dirty="0"/>
              <a:t>Apart loket Onyx One ingang B</a:t>
            </a:r>
            <a:endParaRPr lang="nl-BE" sz="1900" dirty="0"/>
          </a:p>
          <a:p>
            <a:r>
              <a:rPr lang="nl-BE" sz="2100" dirty="0"/>
              <a:t>Voor </a:t>
            </a:r>
            <a:r>
              <a:rPr lang="nl-BE" sz="2100" dirty="0">
                <a:solidFill>
                  <a:srgbClr val="71AD45"/>
                </a:solidFill>
              </a:rPr>
              <a:t>stilstandscontractoren</a:t>
            </a:r>
            <a:r>
              <a:rPr lang="nl-BE" sz="2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100" dirty="0"/>
              <a:t>Bedrijfskwalificatie (CQ) volledig in orde → 1/05/2018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100" dirty="0"/>
              <a:t>Persoonskwalificatie (PQ) en teamleden aangemeld op opdracht → 1/07/2018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BE" sz="1400" dirty="0"/>
              <a:t>Document “aan te melden” personeel wordt vanaf 1/07/2018 niet meer aanvaard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BE" sz="1400" dirty="0"/>
              <a:t>Apart loket Onyx One ingang B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nl-BE" sz="1200" dirty="0"/>
          </a:p>
          <a:p>
            <a:endParaRPr lang="nl-BE" dirty="0"/>
          </a:p>
          <a:p>
            <a:endParaRPr lang="nl-B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3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B125E2-1F5A-FE46-AB5F-23CFBD8F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BE" sz="4400" dirty="0"/>
              <a:t>Praktische Info: Doorlooptijd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9E31F8-A836-8A49-89B3-66660AA80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783645"/>
            <a:ext cx="8596668" cy="4257718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/>
                </a:solidFill>
              </a:rPr>
              <a:t>Verzamel de gevraagde documenten op voorhand</a:t>
            </a:r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BE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u="sng" dirty="0"/>
              <a:t>Bedrijfskwalificatie</a:t>
            </a:r>
            <a:r>
              <a:rPr lang="nl-BE" sz="2000" dirty="0"/>
              <a:t> (CQ) </a:t>
            </a:r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dirty="0"/>
              <a:t>Gegevens verzamelen en bedrijfskwalificatie invullen </a:t>
            </a:r>
            <a:r>
              <a:rPr lang="nl-BE" dirty="0">
                <a:solidFill>
                  <a:srgbClr val="71AD45"/>
                </a:solidFill>
              </a:rPr>
              <a:t>ca. 1,5 uur.</a:t>
            </a:r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dirty="0"/>
              <a:t>UPMR keurt goed of stelt vragen via comment-veld: dit kan </a:t>
            </a:r>
            <a:r>
              <a:rPr lang="nl-BE" dirty="0">
                <a:solidFill>
                  <a:srgbClr val="71AD45"/>
                </a:solidFill>
              </a:rPr>
              <a:t>verschillende dagen </a:t>
            </a:r>
            <a:r>
              <a:rPr lang="nl-BE" dirty="0"/>
              <a:t>in beslag nemen</a:t>
            </a:r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BE" dirty="0"/>
          </a:p>
          <a:p>
            <a:pPr marL="2857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u="sng" dirty="0"/>
              <a:t>Persoonskwalificatie</a:t>
            </a:r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dirty="0"/>
              <a:t>Teamlid aanmaken en persoonskwalificatie (PQ) invullen: </a:t>
            </a:r>
            <a:r>
              <a:rPr lang="nl-BE" dirty="0">
                <a:solidFill>
                  <a:srgbClr val="71AD45"/>
                </a:solidFill>
              </a:rPr>
              <a:t>ca. 5 min</a:t>
            </a:r>
            <a:r>
              <a:rPr lang="nl-BE" dirty="0">
                <a:solidFill>
                  <a:srgbClr val="ECA850"/>
                </a:solidFill>
              </a:rPr>
              <a:t>.</a:t>
            </a:r>
            <a:endParaRPr lang="nl-BE" dirty="0"/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dirty="0"/>
              <a:t>UPMR controleert na het indienen de PQ en stelt eventueel vragen via commen-veld</a:t>
            </a:r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u="sng" dirty="0"/>
              <a:t>Aanmelden</a:t>
            </a:r>
            <a:r>
              <a:rPr lang="nl-BE" sz="2000" dirty="0"/>
              <a:t> van nodige personeel op opdrachten ca. </a:t>
            </a:r>
            <a:r>
              <a:rPr lang="nl-BE" sz="1600" dirty="0">
                <a:solidFill>
                  <a:srgbClr val="71AD45"/>
                </a:solidFill>
              </a:rPr>
              <a:t>2 min.</a:t>
            </a:r>
          </a:p>
          <a:p>
            <a:pPr marL="731833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dirty="0"/>
              <a:t>Afprinten individuele OO-ID -&gt; afgeven bij fysisch onthaal UPMR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16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A35D0-28BC-0B45-93D9-758D50527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BE" sz="4400" dirty="0"/>
              <a:t>Praktische Info: Aandachtspunten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B3F763-BDC6-A14E-BD4F-3B75CE419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dirty="0"/>
              <a:t>Voor elke </a:t>
            </a:r>
            <a:r>
              <a:rPr lang="nl-NL" dirty="0">
                <a:solidFill>
                  <a:srgbClr val="71AD45"/>
                </a:solidFill>
              </a:rPr>
              <a:t>btw-plichtige</a:t>
            </a:r>
            <a:r>
              <a:rPr lang="nl-NL" dirty="0"/>
              <a:t> is een </a:t>
            </a:r>
            <a:r>
              <a:rPr lang="nl-NL" dirty="0">
                <a:solidFill>
                  <a:srgbClr val="71AD45"/>
                </a:solidFill>
              </a:rPr>
              <a:t>bedrijfskwalificatie</a:t>
            </a:r>
            <a:r>
              <a:rPr lang="nl-NL" dirty="0"/>
              <a:t> vereist (dus ook een zelfstandige)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dirty="0"/>
              <a:t>Een </a:t>
            </a:r>
            <a:r>
              <a:rPr lang="nl-NL" dirty="0">
                <a:solidFill>
                  <a:srgbClr val="71AD45"/>
                </a:solidFill>
              </a:rPr>
              <a:t>contractormedewerker</a:t>
            </a:r>
            <a:r>
              <a:rPr lang="nl-NL" dirty="0"/>
              <a:t> wordt aangemaakt bij het bedrijf waar hij op de</a:t>
            </a:r>
            <a:r>
              <a:rPr lang="nl-NL" dirty="0">
                <a:solidFill>
                  <a:srgbClr val="ECA850"/>
                </a:solidFill>
              </a:rPr>
              <a:t> </a:t>
            </a:r>
            <a:r>
              <a:rPr lang="nl-NL" dirty="0">
                <a:solidFill>
                  <a:srgbClr val="71AD45"/>
                </a:solidFill>
              </a:rPr>
              <a:t>loonlijst</a:t>
            </a:r>
            <a:r>
              <a:rPr lang="nl-NL" dirty="0">
                <a:solidFill>
                  <a:srgbClr val="ECA850"/>
                </a:solidFill>
              </a:rPr>
              <a:t> </a:t>
            </a:r>
            <a:r>
              <a:rPr lang="nl-NL" dirty="0"/>
              <a:t>staat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BE" dirty="0"/>
              <a:t>Registratie voor hoofdcontractor en </a:t>
            </a:r>
            <a:r>
              <a:rPr lang="nl-BE" dirty="0">
                <a:solidFill>
                  <a:srgbClr val="71AD45"/>
                </a:solidFill>
              </a:rPr>
              <a:t>alle subcontractoren </a:t>
            </a:r>
          </a:p>
          <a:p>
            <a:pPr marL="685800"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BE" dirty="0">
                <a:solidFill>
                  <a:srgbClr val="71AD45"/>
                </a:solidFill>
              </a:rPr>
              <a:t>Verantwoordelijkheid</a:t>
            </a:r>
            <a:r>
              <a:rPr lang="nl-BE" dirty="0"/>
              <a:t> van </a:t>
            </a:r>
            <a:r>
              <a:rPr lang="nl-BE" dirty="0">
                <a:solidFill>
                  <a:srgbClr val="71AD45"/>
                </a:solidFill>
              </a:rPr>
              <a:t>hoofdC</a:t>
            </a:r>
            <a:r>
              <a:rPr lang="nl-BE" dirty="0">
                <a:solidFill>
                  <a:srgbClr val="00A0DD"/>
                </a:solidFill>
              </a:rPr>
              <a:t> </a:t>
            </a:r>
            <a:r>
              <a:rPr lang="nl-BE" dirty="0"/>
              <a:t>om subC uit te nodigen voor registratie en op te volgen naar volledigheid, in latere fase ook opdracht delegeren</a:t>
            </a:r>
          </a:p>
          <a:p>
            <a:pPr marL="731833"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BE" dirty="0"/>
              <a:t>HoofdC kan subC hierin ondersteunen/begeleiden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1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FC8DDF-F527-CB48-B96A-C2C73378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BE" sz="4400" dirty="0"/>
              <a:t>Praktische Info: Licentiekost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94841-8352-7842-AA09-5B13167AA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nl-BE" sz="2800" dirty="0"/>
              <a:t>Onyx One is een betalende tool </a:t>
            </a:r>
          </a:p>
          <a:p>
            <a:pPr lvl="1"/>
            <a:r>
              <a:rPr lang="nl-BE" sz="2400" dirty="0"/>
              <a:t>Zowel opdrachtgever als contractoren dragen een deel van de kost</a:t>
            </a:r>
          </a:p>
          <a:p>
            <a:pPr lvl="1"/>
            <a:r>
              <a:rPr lang="nl-BE" sz="2400" dirty="0"/>
              <a:t>Tijdens de overgangsfase van 2 jaar (2018/2019) neemt UPMR de volledige kost op zich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2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05D6F6-D98F-2043-9662-82FF43B7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B48DB71-918E-034B-8014-5DCCD6D56FBE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1505C1-026A-A745-A0DD-9CB2E11DD96F}"/>
              </a:ext>
            </a:extLst>
          </p:cNvPr>
          <p:cNvGrpSpPr/>
          <p:nvPr/>
        </p:nvGrpSpPr>
        <p:grpSpPr>
          <a:xfrm>
            <a:off x="5160536" y="728043"/>
            <a:ext cx="6124936" cy="4893820"/>
            <a:chOff x="27098" y="669142"/>
            <a:chExt cx="2839627" cy="3990630"/>
          </a:xfrm>
        </p:grpSpPr>
        <p:sp>
          <p:nvSpPr>
            <p:cNvPr id="12" name="Round Same Side Corner Rectangle 11">
              <a:extLst>
                <a:ext uri="{FF2B5EF4-FFF2-40B4-BE49-F238E27FC236}">
                  <a16:creationId xmlns:a16="http://schemas.microsoft.com/office/drawing/2014/main" xmlns="" id="{192E48FA-E580-3144-BD0A-9913F4AD1DA9}"/>
                </a:ext>
              </a:extLst>
            </p:cNvPr>
            <p:cNvSpPr/>
            <p:nvPr/>
          </p:nvSpPr>
          <p:spPr>
            <a:xfrm>
              <a:off x="27098" y="669142"/>
              <a:ext cx="2839627" cy="3990630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 Same Side Corner Rectangle 4">
              <a:extLst>
                <a:ext uri="{FF2B5EF4-FFF2-40B4-BE49-F238E27FC236}">
                  <a16:creationId xmlns:a16="http://schemas.microsoft.com/office/drawing/2014/main" xmlns="" id="{83110F8B-4AEB-C34F-A3B7-264A840049A6}"/>
                </a:ext>
              </a:extLst>
            </p:cNvPr>
            <p:cNvSpPr txBox="1"/>
            <p:nvPr/>
          </p:nvSpPr>
          <p:spPr>
            <a:xfrm>
              <a:off x="93634" y="735678"/>
              <a:ext cx="2773091" cy="3924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41910" rIns="13970" bIns="13970" numCol="1" spcCol="1270" anchor="t" anchorCtr="0">
              <a:noAutofit/>
            </a:bodyPr>
            <a:lstStyle/>
            <a:p>
              <a:pPr marL="88900" lvl="1" indent="-8890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l-BE" sz="1100" kern="1200" dirty="0"/>
            </a:p>
            <a:p>
              <a:r>
                <a:rPr lang="nl-BE" sz="2000" dirty="0" smtClean="0">
                  <a:solidFill>
                    <a:schemeClr val="tx1"/>
                  </a:solidFill>
                </a:rPr>
                <a:t>Vragen over het gebruik van Onyx One: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nl-BE" sz="2000" b="1" dirty="0" smtClean="0">
                  <a:solidFill>
                    <a:srgbClr val="60A24E"/>
                  </a:solidFill>
                </a:rPr>
                <a:t>Support </a:t>
              </a:r>
              <a:r>
                <a:rPr lang="nl-BE" sz="2000" b="1" dirty="0">
                  <a:solidFill>
                    <a:srgbClr val="60A24E"/>
                  </a:solidFill>
                </a:rPr>
                <a:t>Onyx: </a:t>
              </a:r>
              <a:r>
                <a:rPr lang="nl-BE" sz="2000" b="1" dirty="0" smtClean="0">
                  <a:solidFill>
                    <a:srgbClr val="FFC000"/>
                  </a:solidFill>
                  <a:hlinkClick r:id="rId2"/>
                </a:rPr>
                <a:t>support@onyxone.com</a:t>
              </a:r>
              <a:endParaRPr lang="nl-BE" sz="2000" b="1" dirty="0">
                <a:solidFill>
                  <a:srgbClr val="FFC000"/>
                </a:solidFill>
              </a:endParaRPr>
            </a:p>
            <a:p>
              <a:pPr marL="228600"/>
              <a:endParaRPr lang="nl-BE" dirty="0">
                <a:solidFill>
                  <a:schemeClr val="tx1"/>
                </a:solidFill>
              </a:endParaRPr>
            </a:p>
            <a:p>
              <a:pPr marL="685800" lvl="1"/>
              <a:endParaRPr lang="nl-BE" dirty="0"/>
            </a:p>
            <a:p>
              <a:pPr marL="685800" lvl="1"/>
              <a:endParaRPr lang="nl-BE" dirty="0"/>
            </a:p>
            <a:p>
              <a:pPr marL="685800" lvl="1"/>
              <a:endParaRPr lang="nl-BE" dirty="0"/>
            </a:p>
            <a:p>
              <a:pPr marL="88900" lvl="2" indent="-8890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l-BE" sz="1600" kern="1200" dirty="0" smtClean="0">
                <a:solidFill>
                  <a:schemeClr val="accent2"/>
                </a:solidFill>
              </a:endParaRPr>
            </a:p>
            <a:p>
              <a:pPr marL="88900" lvl="2" indent="-8890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l-BE" sz="1600" dirty="0">
                <a:solidFill>
                  <a:schemeClr val="accent2"/>
                </a:solidFill>
              </a:endParaRPr>
            </a:p>
            <a:p>
              <a:pPr marL="88900" lvl="2" indent="-8890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l-BE" sz="1600" kern="1200" dirty="0">
                <a:solidFill>
                  <a:schemeClr val="accent2"/>
                </a:solidFill>
              </a:endParaRPr>
            </a:p>
            <a:p>
              <a:r>
                <a:rPr lang="nl-BE" sz="2000" dirty="0" smtClean="0"/>
                <a:t>Inhoudelijke vragen: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nl-BE" sz="2000" dirty="0" smtClean="0"/>
                <a:t>Comment veld in Onyx One</a:t>
              </a:r>
              <a:endParaRPr lang="nl-BE" sz="2000" dirty="0"/>
            </a:p>
            <a:p>
              <a:pPr marL="342900" indent="-342900">
                <a:buFont typeface="Arial" charset="0"/>
                <a:buChar char="•"/>
              </a:pPr>
              <a:r>
                <a:rPr lang="nl-BE" sz="2000" dirty="0"/>
                <a:t>Helpdesk UPMR:</a:t>
              </a:r>
              <a:r>
                <a:rPr lang="nl-BE" sz="2000" b="1" dirty="0">
                  <a:solidFill>
                    <a:srgbClr val="ECA850"/>
                  </a:solidFill>
                </a:rPr>
                <a:t> </a:t>
              </a:r>
              <a:r>
                <a:rPr lang="nl-BE" b="1" dirty="0" smtClean="0">
                  <a:solidFill>
                    <a:srgbClr val="ECA850"/>
                  </a:solidFill>
                  <a:hlinkClick r:id="rId3"/>
                </a:rPr>
                <a:t>contractor.hoboken@umicore.com</a:t>
              </a:r>
              <a:endParaRPr lang="nl-BE" sz="2000" b="1" dirty="0">
                <a:solidFill>
                  <a:srgbClr val="ECA850"/>
                </a:solidFill>
              </a:endParaRPr>
            </a:p>
            <a:p>
              <a:pPr marL="0" lvl="1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l-BE" sz="1600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21E520C9-519D-BB48-829B-DE8F8A653854}"/>
              </a:ext>
            </a:extLst>
          </p:cNvPr>
          <p:cNvGrpSpPr/>
          <p:nvPr/>
        </p:nvGrpSpPr>
        <p:grpSpPr>
          <a:xfrm>
            <a:off x="5145801" y="4920132"/>
            <a:ext cx="6139671" cy="1121229"/>
            <a:chOff x="5773" y="3742492"/>
            <a:chExt cx="2839627" cy="91148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63D6E911-C566-984F-891D-C90441818EAA}"/>
                </a:ext>
              </a:extLst>
            </p:cNvPr>
            <p:cNvSpPr/>
            <p:nvPr/>
          </p:nvSpPr>
          <p:spPr>
            <a:xfrm>
              <a:off x="5773" y="3742492"/>
              <a:ext cx="2839627" cy="91148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6531CDCF-899D-744C-81E9-92CD54233CD0}"/>
                </a:ext>
              </a:extLst>
            </p:cNvPr>
            <p:cNvSpPr txBox="1"/>
            <p:nvPr/>
          </p:nvSpPr>
          <p:spPr>
            <a:xfrm>
              <a:off x="5773" y="3742492"/>
              <a:ext cx="1999737" cy="9114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0" rIns="30480" bIns="0" numCol="1" spcCol="1270" anchor="ctr" anchorCtr="0">
              <a:noAutofit/>
            </a:bodyPr>
            <a:lstStyle/>
            <a:p>
              <a:pPr marL="0" lvl="0" indent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BE" sz="4000" kern="1200" dirty="0"/>
                <a:t>Support</a:t>
              </a:r>
              <a:endParaRPr lang="nl-BE" sz="2400" kern="1200" dirty="0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AACABA11-3D48-9C49-AD44-0EDA9DD23954}"/>
              </a:ext>
            </a:extLst>
          </p:cNvPr>
          <p:cNvSpPr/>
          <p:nvPr/>
        </p:nvSpPr>
        <p:spPr>
          <a:xfrm>
            <a:off x="10114673" y="5047240"/>
            <a:ext cx="1552840" cy="1568744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B483F1F-31D0-7049-BFBB-3347F65ABBA4}"/>
              </a:ext>
            </a:extLst>
          </p:cNvPr>
          <p:cNvSpPr txBox="1"/>
          <p:nvPr/>
        </p:nvSpPr>
        <p:spPr>
          <a:xfrm>
            <a:off x="6096000" y="1900758"/>
            <a:ext cx="3883376" cy="923330"/>
          </a:xfrm>
          <a:prstGeom prst="rect">
            <a:avLst/>
          </a:prstGeom>
          <a:solidFill>
            <a:srgbClr val="60A24E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BE" b="1" dirty="0"/>
              <a:t>Helpdesk Onyx </a:t>
            </a:r>
            <a:r>
              <a:rPr lang="nl-BE" dirty="0"/>
              <a:t>is beschikbaar van:</a:t>
            </a:r>
          </a:p>
          <a:p>
            <a:r>
              <a:rPr lang="nl-BE" b="1" dirty="0"/>
              <a:t>Ma tot do</a:t>
            </a:r>
            <a:r>
              <a:rPr lang="nl-BE" dirty="0"/>
              <a:t>	8u30 - 17u</a:t>
            </a:r>
          </a:p>
          <a:p>
            <a:r>
              <a:rPr lang="nl-BE" b="1" dirty="0"/>
              <a:t>Vrij </a:t>
            </a:r>
            <a:r>
              <a:rPr lang="nl-BE" dirty="0"/>
              <a:t>		8u30 - 15u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602EF98C-74CE-B048-B482-B6EFC831BA28}"/>
              </a:ext>
            </a:extLst>
          </p:cNvPr>
          <p:cNvGrpSpPr/>
          <p:nvPr/>
        </p:nvGrpSpPr>
        <p:grpSpPr>
          <a:xfrm>
            <a:off x="485799" y="728043"/>
            <a:ext cx="4000422" cy="4813124"/>
            <a:chOff x="3291517" y="668284"/>
            <a:chExt cx="3256797" cy="3963496"/>
          </a:xfrm>
        </p:grpSpPr>
        <p:sp>
          <p:nvSpPr>
            <p:cNvPr id="22" name="Round Same Side Corner Rectangle 21">
              <a:extLst>
                <a:ext uri="{FF2B5EF4-FFF2-40B4-BE49-F238E27FC236}">
                  <a16:creationId xmlns:a16="http://schemas.microsoft.com/office/drawing/2014/main" xmlns="" id="{7C2F32B3-12AA-8B48-AECB-78CF539E260D}"/>
                </a:ext>
              </a:extLst>
            </p:cNvPr>
            <p:cNvSpPr/>
            <p:nvPr/>
          </p:nvSpPr>
          <p:spPr>
            <a:xfrm>
              <a:off x="3291517" y="668284"/>
              <a:ext cx="3256797" cy="3922163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rgbClr val="60A24E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 Same Side Corner Rectangle 4">
              <a:extLst>
                <a:ext uri="{FF2B5EF4-FFF2-40B4-BE49-F238E27FC236}">
                  <a16:creationId xmlns:a16="http://schemas.microsoft.com/office/drawing/2014/main" xmlns="" id="{4F3F482A-B3C1-8346-AFEA-5B54E301799F}"/>
                </a:ext>
              </a:extLst>
            </p:cNvPr>
            <p:cNvSpPr txBox="1"/>
            <p:nvPr/>
          </p:nvSpPr>
          <p:spPr>
            <a:xfrm>
              <a:off x="3360190" y="785928"/>
              <a:ext cx="3104175" cy="384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45720" rIns="15240" bIns="15240" numCol="1" spcCol="1270" anchor="t" anchorCtr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l-BE" sz="2400" dirty="0" smtClean="0"/>
                <a:t>Documenten</a:t>
              </a:r>
            </a:p>
            <a:p>
              <a:pPr marL="731833" lvl="1">
                <a:buFont typeface="Arial" panose="020B0604020202020204" pitchFamily="34" charset="0"/>
                <a:buChar char="•"/>
              </a:pPr>
              <a:r>
                <a:rPr lang="nl-BE" sz="2400" dirty="0" smtClean="0"/>
                <a:t>Handleiding </a:t>
              </a:r>
              <a:r>
                <a:rPr lang="nl-BE" sz="2400" dirty="0"/>
                <a:t>Onyx One </a:t>
              </a:r>
            </a:p>
            <a:p>
              <a:pPr marL="731833" lvl="1">
                <a:buFont typeface="Arial" panose="020B0604020202020204" pitchFamily="34" charset="0"/>
                <a:buChar char="•"/>
              </a:pPr>
              <a:r>
                <a:rPr lang="nl-BE" sz="2400" dirty="0"/>
                <a:t>FAQ Umicore</a:t>
              </a:r>
            </a:p>
            <a:p>
              <a:pPr marL="731833" lvl="1">
                <a:buFont typeface="Arial" panose="020B0604020202020204" pitchFamily="34" charset="0"/>
                <a:buChar char="•"/>
              </a:pPr>
              <a:r>
                <a:rPr lang="nl-BE" sz="2400" dirty="0"/>
                <a:t>Recording </a:t>
              </a:r>
              <a:r>
                <a:rPr lang="nl-BE" sz="2400" dirty="0" smtClean="0"/>
                <a:t>webinar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l-BE" sz="2400" dirty="0" smtClean="0"/>
                <a:t>Webinars </a:t>
              </a:r>
              <a:endParaRPr lang="nl-BE" sz="1050" dirty="0"/>
            </a:p>
            <a:p>
              <a:pPr marL="342900" indent="-342900">
                <a:buFont typeface="Arial" charset="0"/>
                <a:buChar char="•"/>
              </a:pPr>
              <a:r>
                <a:rPr lang="nl-BE" sz="2400" dirty="0"/>
                <a:t>Q&amp;A sessies voor specifieke vragen </a:t>
              </a:r>
              <a:endParaRPr lang="nl-BE" sz="2400" dirty="0"/>
            </a:p>
            <a:p>
              <a:pPr marL="342900" indent="-342900">
                <a:buFont typeface="Arial" charset="0"/>
                <a:buChar char="•"/>
              </a:pPr>
              <a:endParaRPr lang="nl-BE" sz="2400" dirty="0" smtClean="0"/>
            </a:p>
            <a:p>
              <a:r>
                <a:rPr lang="nl-BE" sz="1400" dirty="0" smtClean="0">
                  <a:hlinkClick r:id="rId5"/>
                </a:rPr>
                <a:t>https</a:t>
              </a:r>
              <a:r>
                <a:rPr lang="nl-BE" sz="1400" dirty="0">
                  <a:hlinkClick r:id="rId5"/>
                </a:rPr>
                <a:t>://wiki.onyxvirtualacademy.com/display/OM/UMICORE</a:t>
              </a:r>
              <a:r>
                <a:rPr lang="nl-BE" sz="1400" dirty="0"/>
                <a:t> </a:t>
              </a:r>
              <a:endParaRPr lang="nl-BE" sz="7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nl-BE" sz="1050" dirty="0"/>
            </a:p>
            <a:p>
              <a:pPr marL="0" lvl="1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l-BE" sz="1200" i="1" kern="12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01BA10A6-7AA6-C040-8AA8-CDE68EE1B0FD}"/>
              </a:ext>
            </a:extLst>
          </p:cNvPr>
          <p:cNvGrpSpPr/>
          <p:nvPr/>
        </p:nvGrpSpPr>
        <p:grpSpPr>
          <a:xfrm>
            <a:off x="485799" y="4920132"/>
            <a:ext cx="4000422" cy="1121229"/>
            <a:chOff x="3070909" y="3722605"/>
            <a:chExt cx="3242740" cy="9333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479081F7-8454-EE49-A579-E28C71632F07}"/>
                </a:ext>
              </a:extLst>
            </p:cNvPr>
            <p:cNvSpPr/>
            <p:nvPr/>
          </p:nvSpPr>
          <p:spPr>
            <a:xfrm>
              <a:off x="3070909" y="3722605"/>
              <a:ext cx="3242740" cy="915445"/>
            </a:xfrm>
            <a:prstGeom prst="rect">
              <a:avLst/>
            </a:prstGeom>
            <a:solidFill>
              <a:srgbClr val="60A24E"/>
            </a:solidFill>
            <a:ln>
              <a:solidFill>
                <a:srgbClr val="60A24E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C111B9A3-FCA9-F549-81F9-9E4EB5CEFA40}"/>
                </a:ext>
              </a:extLst>
            </p:cNvPr>
            <p:cNvSpPr txBox="1"/>
            <p:nvPr/>
          </p:nvSpPr>
          <p:spPr>
            <a:xfrm>
              <a:off x="3291531" y="3740511"/>
              <a:ext cx="2283620" cy="9154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0" rIns="30480" bIns="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BE" sz="2800" kern="1200" dirty="0"/>
                <a:t>Ondersteunend </a:t>
              </a:r>
              <a:r>
                <a:rPr lang="nl-BE" sz="2800" kern="1200" dirty="0" smtClean="0"/>
                <a:t>Materiaal</a:t>
              </a:r>
              <a:endParaRPr lang="nl-BE" sz="2800" kern="1200" dirty="0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417012F9-7D22-F846-BCBF-802114CFDB41}"/>
              </a:ext>
            </a:extLst>
          </p:cNvPr>
          <p:cNvSpPr/>
          <p:nvPr/>
        </p:nvSpPr>
        <p:spPr>
          <a:xfrm>
            <a:off x="3503679" y="5079215"/>
            <a:ext cx="1491610" cy="1580782"/>
          </a:xfrm>
          <a:prstGeom prst="ellipse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85782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0ADFFC45-3DC9-4433-926F-043E879D9D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B5F26A87-0610-435F-AA13-BD658385C9D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E6321436-5AAD-4FB6-BB0D-316D4540E82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94B0BD33-3D46-4F43-947A-825DFEF6106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xmlns="" id="{92E26C27-E1F5-47DC-9F83-469D196C55D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xmlns="" id="{95F944E7-2B4E-4AE2-B4DB-846FF8AE0B7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xmlns="" id="{FF14952D-390F-46CC-B302-73DDD9C4160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xmlns="" id="{867CDE55-B22A-40D0-882A-9452919EEC2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xmlns="" id="{8C409231-C942-4808-B529-DAC32A7DB00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69370F01-B8C9-4CE4-824C-92B2792E6E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22FD7C-2301-BD4B-819F-BC406809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21500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5B7B3A-6DCB-554F-9620-FE74974D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6B48DB71-918E-034B-8014-5DCCD6D56FBE}" type="slidenum"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17</a:t>
            </a:fld>
            <a:endParaRPr lang="en-US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40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AEFC7-2C18-E947-8721-D957FC68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err="1"/>
              <a:t>Inhoud</a:t>
            </a:r>
            <a:endParaRPr lang="en-US"/>
          </a:p>
        </p:txBody>
      </p:sp>
      <p:graphicFrame>
        <p:nvGraphicFramePr>
          <p:cNvPr id="2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238045"/>
              </p:ext>
            </p:extLst>
          </p:nvPr>
        </p:nvGraphicFramePr>
        <p:xfrm>
          <a:off x="263968" y="1560513"/>
          <a:ext cx="942340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B48DB71-918E-034B-8014-5DCCD6D56FBE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2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34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36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B565A0-D37B-204F-BC67-097E54A99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668452"/>
            <a:ext cx="8895379" cy="4803785"/>
          </a:xfrm>
        </p:spPr>
        <p:txBody>
          <a:bodyPr>
            <a:normAutofit/>
          </a:bodyPr>
          <a:lstStyle/>
          <a:p>
            <a:r>
              <a:rPr lang="nl-BE" sz="2400" b="1">
                <a:solidFill>
                  <a:srgbClr val="71AD45"/>
                </a:solidFill>
              </a:rPr>
              <a:t>Onyx One =</a:t>
            </a:r>
            <a:r>
              <a:rPr lang="nl-BE" sz="2400">
                <a:solidFill>
                  <a:srgbClr val="71AD45"/>
                </a:solidFill>
              </a:rPr>
              <a:t> </a:t>
            </a:r>
            <a:r>
              <a:rPr lang="nl-BE" sz="2400" b="1"/>
              <a:t>Online platform voor kwalificatie van Contractoren zowel op bedrijfsniveau als op persoonlijk niveau</a:t>
            </a:r>
          </a:p>
          <a:p>
            <a:r>
              <a:rPr lang="nl-BE" sz="2400" b="1">
                <a:solidFill>
                  <a:srgbClr val="71AD45"/>
                </a:solidFill>
              </a:rPr>
              <a:t>Voordelen:</a:t>
            </a:r>
          </a:p>
          <a:p>
            <a:pPr lvl="1"/>
            <a:r>
              <a:rPr lang="nl-BE" sz="2000">
                <a:solidFill>
                  <a:schemeClr val="tx1"/>
                </a:solidFill>
              </a:rPr>
              <a:t>Het hele traject blijft online beschikbaar (goedkeuringen, communicatie…)</a:t>
            </a:r>
          </a:p>
          <a:p>
            <a:pPr lvl="1"/>
            <a:r>
              <a:rPr lang="nl-BE" sz="2000">
                <a:solidFill>
                  <a:schemeClr val="tx1"/>
                </a:solidFill>
              </a:rPr>
              <a:t>Tool voor controle en goedkeuring</a:t>
            </a:r>
          </a:p>
          <a:p>
            <a:pPr lvl="1"/>
            <a:r>
              <a:rPr lang="nl-BE" sz="2000">
                <a:solidFill>
                  <a:schemeClr val="tx1"/>
                </a:solidFill>
              </a:rPr>
              <a:t>Contractor laadt éénmalig gegevens op</a:t>
            </a:r>
          </a:p>
          <a:p>
            <a:pPr lvl="1"/>
            <a:r>
              <a:rPr lang="nl-BE" sz="2000">
                <a:solidFill>
                  <a:schemeClr val="tx1"/>
                </a:solidFill>
              </a:rPr>
              <a:t>Betere zichtbaarheid op attesten en notificatie bij vervaldatum</a:t>
            </a:r>
          </a:p>
          <a:p>
            <a:pPr lvl="1"/>
            <a:r>
              <a:rPr lang="nl-BE" sz="2000">
                <a:solidFill>
                  <a:schemeClr val="tx1"/>
                </a:solidFill>
              </a:rPr>
              <a:t>Aanmelden van personeel</a:t>
            </a:r>
          </a:p>
          <a:p>
            <a:pPr lvl="1"/>
            <a:r>
              <a:rPr lang="nl-BE" sz="2000">
                <a:solidFill>
                  <a:schemeClr val="tx1"/>
                </a:solidFill>
              </a:rPr>
              <a:t>Duidelijkere opvolging van subcontractoren</a:t>
            </a:r>
            <a:endParaRPr lang="nl-BE" sz="2000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xmlns="" id="{E7507C9A-C005-9D45-AD2C-40725575B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519" y="566737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/>
              <a:t>Inleiding: Wat is Onyx One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6B48DB71-918E-034B-8014-5DCCD6D56F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7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9F4444CE-BC8D-4D61-B303-4C05614E62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73772B81-181F-48B7-8826-4D9686D15DF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B2205F6E-03C6-4E92-877C-E2482F6599A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/>
              <a:t>Inleiding: Waarom Onyx One?</a:t>
            </a: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94239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94532" y="6182876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B48DB71-918E-034B-8014-5DCCD6D56FBE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5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AEFC7-2C18-E947-8721-D957FC68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BE" sz="4400" dirty="0"/>
              <a:t>Inleiding: Proces flow</a:t>
            </a:r>
            <a:endParaRPr lang="en-US" sz="4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035E423-F27C-864D-BEDE-742FB054F8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63" y="1384882"/>
            <a:ext cx="7578671" cy="525663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1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9EFBC9-9430-A94C-AB0C-AF6AC8668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BE" sz="4400" dirty="0"/>
              <a:t>Demo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EECF03-9EE3-324F-BEFE-26B3FCFC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682045"/>
            <a:ext cx="8596668" cy="4359318"/>
          </a:xfrm>
        </p:spPr>
        <p:txBody>
          <a:bodyPr>
            <a:normAutofit/>
          </a:bodyPr>
          <a:lstStyle/>
          <a:p>
            <a:r>
              <a:rPr lang="nl-BE" sz="2400" dirty="0"/>
              <a:t>Registratie</a:t>
            </a:r>
          </a:p>
          <a:p>
            <a:pPr lvl="1"/>
            <a:r>
              <a:rPr lang="nl-BE" sz="2000" dirty="0"/>
              <a:t>Persoonlijke registratie</a:t>
            </a:r>
          </a:p>
          <a:p>
            <a:pPr lvl="1"/>
            <a:r>
              <a:rPr lang="nl-BE" sz="2000" dirty="0"/>
              <a:t>Registratie bedrijf</a:t>
            </a:r>
          </a:p>
          <a:p>
            <a:r>
              <a:rPr lang="nl-BE" sz="2400" dirty="0"/>
              <a:t>Overlopen dashboard</a:t>
            </a:r>
          </a:p>
          <a:p>
            <a:r>
              <a:rPr lang="nl-BE" sz="2400" dirty="0"/>
              <a:t>Bedrijfskwalificatie vervolledigen en indienen</a:t>
            </a:r>
          </a:p>
          <a:p>
            <a:r>
              <a:rPr lang="nl-BE" sz="2400" dirty="0"/>
              <a:t>Persoonlijke kwalificatie vervolledigen en indienen</a:t>
            </a:r>
          </a:p>
          <a:p>
            <a:r>
              <a:rPr lang="nl-BE" sz="2400" dirty="0"/>
              <a:t>Beheer jouw team</a:t>
            </a:r>
          </a:p>
          <a:p>
            <a:r>
              <a:rPr lang="nl-BE" sz="2400" dirty="0"/>
              <a:t>Uitnodigen van een subcontractor</a:t>
            </a:r>
          </a:p>
          <a:p>
            <a:r>
              <a:rPr lang="nl-BE" sz="2400" dirty="0"/>
              <a:t>Opdrachten en </a:t>
            </a:r>
            <a:r>
              <a:rPr lang="nl-BE" sz="2400" dirty="0" smtClean="0"/>
              <a:t>aanmeldingen</a:t>
            </a:r>
          </a:p>
          <a:p>
            <a:endParaRPr lang="nl-BE" sz="2400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Demo: </a:t>
            </a:r>
            <a:r>
              <a:rPr lang="en-US" sz="4400" dirty="0" err="1" smtClean="0"/>
              <a:t>registratiemail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13" y="1486627"/>
            <a:ext cx="8868689" cy="45547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9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CQ </a:t>
            </a:r>
            <a:r>
              <a:rPr lang="mr-IN" sz="4400" dirty="0" smtClean="0"/>
              <a:t>–</a:t>
            </a:r>
            <a:r>
              <a:rPr lang="en-US" sz="4400" dirty="0" smtClean="0"/>
              <a:t> extra </a:t>
            </a:r>
            <a:r>
              <a:rPr lang="en-US" sz="4400" dirty="0" err="1" smtClean="0"/>
              <a:t>informatie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45494"/>
            <a:ext cx="8596668" cy="3880773"/>
          </a:xfrm>
        </p:spPr>
        <p:txBody>
          <a:bodyPr/>
          <a:lstStyle/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Certificaat</a:t>
            </a:r>
            <a:r>
              <a:rPr lang="en-US" dirty="0" smtClean="0"/>
              <a:t> RSZ </a:t>
            </a:r>
          </a:p>
          <a:p>
            <a:pPr lvl="1"/>
            <a:r>
              <a:rPr lang="en-US" dirty="0" smtClean="0"/>
              <a:t>= attest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bevestigt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bijdragen</a:t>
            </a:r>
            <a:r>
              <a:rPr lang="en-US" dirty="0" smtClean="0"/>
              <a:t> </a:t>
            </a:r>
            <a:r>
              <a:rPr lang="en-US" dirty="0" err="1" smtClean="0"/>
              <a:t>betaald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endParaRPr lang="en-US" dirty="0" smtClean="0"/>
          </a:p>
          <a:p>
            <a:pPr lvl="1"/>
            <a:r>
              <a:rPr lang="en-US" dirty="0" err="1" smtClean="0"/>
              <a:t>België</a:t>
            </a:r>
            <a:r>
              <a:rPr lang="en-US" dirty="0" smtClean="0"/>
              <a:t>: op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RSZ</a:t>
            </a:r>
          </a:p>
          <a:p>
            <a:pPr lvl="1"/>
            <a:r>
              <a:rPr lang="en-US" dirty="0" smtClean="0"/>
              <a:t>Nederland: op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belastingsdienst</a:t>
            </a:r>
            <a:endParaRPr lang="en-US" dirty="0" smtClean="0"/>
          </a:p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/>
              <a:t>:</a:t>
            </a:r>
            <a:r>
              <a:rPr lang="en-US" dirty="0" smtClean="0"/>
              <a:t> NACE-code</a:t>
            </a:r>
          </a:p>
          <a:p>
            <a:pPr lvl="1"/>
            <a:r>
              <a:rPr lang="en-US" dirty="0" smtClean="0"/>
              <a:t>= code van de </a:t>
            </a:r>
            <a:r>
              <a:rPr lang="en-US" dirty="0" err="1" smtClean="0"/>
              <a:t>hoofdactiviteit</a:t>
            </a:r>
            <a:endParaRPr lang="en-US" dirty="0" smtClean="0"/>
          </a:p>
          <a:p>
            <a:r>
              <a:rPr lang="nl-BE" b="1" dirty="0"/>
              <a:t>Ongevallen Preventie</a:t>
            </a:r>
            <a:r>
              <a:rPr lang="nl-BE" dirty="0"/>
              <a:t>: Ongevallencijfers</a:t>
            </a:r>
            <a:endParaRPr lang="en-GB" sz="2000" dirty="0"/>
          </a:p>
          <a:p>
            <a:pPr lvl="2"/>
            <a:r>
              <a:rPr lang="nl-BE" dirty="0"/>
              <a:t>Wat: Hoeveel ongevallen (frequentiegraad) zijn er de voorbije 3 jaar geweest en wat is de evolutie.</a:t>
            </a:r>
            <a:endParaRPr lang="en-GB" sz="1600" dirty="0"/>
          </a:p>
          <a:p>
            <a:pPr lvl="2"/>
            <a:r>
              <a:rPr lang="nl-BE" dirty="0"/>
              <a:t>Hoe aantonen? Jaarverslag Preventie (wettelijke verplichting). In dit verslag moet het frequentiecijfer worden bepaald </a:t>
            </a:r>
            <a:r>
              <a:rPr lang="nl-BE" b="1" dirty="0"/>
              <a:t>OF </a:t>
            </a:r>
            <a:r>
              <a:rPr lang="nl-BE" dirty="0"/>
              <a:t>bewijs via ongevallenverzekering.</a:t>
            </a:r>
            <a:endParaRPr lang="en-GB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CQ </a:t>
            </a:r>
            <a:r>
              <a:rPr lang="mr-IN" sz="4400" dirty="0"/>
              <a:t>–</a:t>
            </a:r>
            <a:r>
              <a:rPr lang="en-US" sz="4400" dirty="0"/>
              <a:t> extra </a:t>
            </a:r>
            <a:r>
              <a:rPr lang="en-US" sz="4400" dirty="0" err="1"/>
              <a:t>informatie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45494"/>
            <a:ext cx="8596668" cy="388077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Risicomanagement</a:t>
            </a:r>
            <a:r>
              <a:rPr lang="en-US" dirty="0" smtClean="0"/>
              <a:t>: </a:t>
            </a:r>
            <a:r>
              <a:rPr lang="en-US" dirty="0" err="1" smtClean="0"/>
              <a:t>Veiligheidscertificatie</a:t>
            </a:r>
            <a:r>
              <a:rPr lang="en-US" dirty="0" smtClean="0"/>
              <a:t> </a:t>
            </a:r>
          </a:p>
          <a:p>
            <a:pPr lvl="1"/>
            <a:r>
              <a:rPr lang="nl-BE" sz="1800" dirty="0"/>
              <a:t>Minimum eis = VCA</a:t>
            </a:r>
            <a:endParaRPr lang="en-GB" sz="1800" dirty="0"/>
          </a:p>
          <a:p>
            <a:pPr lvl="1"/>
            <a:r>
              <a:rPr lang="nl-BE" sz="1800" dirty="0"/>
              <a:t>ISO normen, OHSAS en andere certificaten als meerwaarde</a:t>
            </a:r>
            <a:endParaRPr lang="en-GB" sz="1800" dirty="0"/>
          </a:p>
          <a:p>
            <a:pPr lvl="1"/>
            <a:r>
              <a:rPr lang="nl-BE" sz="1800" dirty="0"/>
              <a:t>Niet opgesomde certificaten kunnen toegevoegd worden via ‘andere</a:t>
            </a:r>
            <a:r>
              <a:rPr lang="nl-BE" sz="1800" dirty="0" smtClean="0"/>
              <a:t>’</a:t>
            </a:r>
          </a:p>
          <a:p>
            <a:r>
              <a:rPr lang="nl-BE" sz="2000" b="1" dirty="0" smtClean="0"/>
              <a:t>Gezondheid &amp; Veiligheid</a:t>
            </a:r>
            <a:r>
              <a:rPr lang="nl-BE" sz="2000" dirty="0" smtClean="0"/>
              <a:t>: </a:t>
            </a:r>
            <a:r>
              <a:rPr lang="nl-BE" sz="2000" dirty="0"/>
              <a:t>Veiligheidsbeleid, JAP, GPP</a:t>
            </a:r>
            <a:r>
              <a:rPr lang="en-GB" sz="2000" dirty="0"/>
              <a:t> </a:t>
            </a:r>
          </a:p>
          <a:p>
            <a:pPr lvl="1"/>
            <a:r>
              <a:rPr lang="nl-BE" dirty="0"/>
              <a:t>Veiligheidsbeleid: Welk doel heeft u voor ogen?, Wat gaat u doen om dit doel te bereiken?, Hoe zal u dit doen?</a:t>
            </a:r>
            <a:endParaRPr lang="en-GB" dirty="0"/>
          </a:p>
          <a:p>
            <a:pPr lvl="1"/>
            <a:r>
              <a:rPr lang="nl-BE" dirty="0" smtClean="0"/>
              <a:t>JAP</a:t>
            </a:r>
            <a:r>
              <a:rPr lang="nl-BE" dirty="0"/>
              <a:t>: Jaaractieplan: concreet actieplan waarin de preventiemaatregelen voor het komende jaar worden </a:t>
            </a:r>
            <a:r>
              <a:rPr lang="nl-BE" dirty="0" smtClean="0"/>
              <a:t>uitgewerkt</a:t>
            </a:r>
          </a:p>
          <a:p>
            <a:pPr lvl="1"/>
            <a:r>
              <a:rPr lang="nl-BE" dirty="0"/>
              <a:t>GPP: Globaal preventieplan: preventiemaatregelen op basis van risicoanalyses, voor een termijn van 5 </a:t>
            </a:r>
            <a:r>
              <a:rPr lang="nl-BE" dirty="0" smtClean="0"/>
              <a:t>jaar</a:t>
            </a:r>
            <a:endParaRPr lang="en-GB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DB71-918E-034B-8014-5DCCD6D56F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30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Umicore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1F5E91"/>
      </a:accent1>
      <a:accent2>
        <a:srgbClr val="60A24E"/>
      </a:accent2>
      <a:accent3>
        <a:srgbClr val="3E8680"/>
      </a:accent3>
      <a:accent4>
        <a:srgbClr val="347B8D"/>
      </a:accent4>
      <a:accent5>
        <a:srgbClr val="80B83B"/>
      </a:accent5>
      <a:accent6>
        <a:srgbClr val="2683C6"/>
      </a:accent6>
      <a:hlink>
        <a:srgbClr val="256EA8"/>
      </a:hlink>
      <a:folHlink>
        <a:srgbClr val="70AC47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790</Words>
  <Application>Microsoft Macintosh PowerPoint</Application>
  <PresentationFormat>Widescreen</PresentationFormat>
  <Paragraphs>164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Mangal</vt:lpstr>
      <vt:lpstr>Trebuchet MS</vt:lpstr>
      <vt:lpstr>Wingdings 3</vt:lpstr>
      <vt:lpstr>Arial</vt:lpstr>
      <vt:lpstr>Facet</vt:lpstr>
      <vt:lpstr>Webinar Onyx One voor contractoren</vt:lpstr>
      <vt:lpstr>Inhoud</vt:lpstr>
      <vt:lpstr>Inleiding: Wat is Onyx One</vt:lpstr>
      <vt:lpstr>Inleiding: Waarom Onyx One?</vt:lpstr>
      <vt:lpstr>Inleiding: Proces flow</vt:lpstr>
      <vt:lpstr>Demo</vt:lpstr>
      <vt:lpstr>Demo: registratiemail</vt:lpstr>
      <vt:lpstr>CQ – extra informatie</vt:lpstr>
      <vt:lpstr>CQ – extra informatie</vt:lpstr>
      <vt:lpstr>CQ indienen</vt:lpstr>
      <vt:lpstr>CQ wachten op beoordeling</vt:lpstr>
      <vt:lpstr>Demo: CQ en PQ statussen </vt:lpstr>
      <vt:lpstr>Praktische Info: Timing</vt:lpstr>
      <vt:lpstr>Praktische Info: Doorlooptijd</vt:lpstr>
      <vt:lpstr>Praktische Info: Aandachtspunten</vt:lpstr>
      <vt:lpstr>Praktische Info: Licentiekost</vt:lpstr>
      <vt:lpstr>PowerPoint Presentation</vt:lpstr>
      <vt:lpstr>Q&amp;A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Onyx One voor contractoren</dc:title>
  <dc:creator>Amelie Baert</dc:creator>
  <cp:lastModifiedBy>Maya Huybrecht</cp:lastModifiedBy>
  <cp:revision>42</cp:revision>
  <dcterms:created xsi:type="dcterms:W3CDTF">2018-02-08T15:40:53Z</dcterms:created>
  <dcterms:modified xsi:type="dcterms:W3CDTF">2018-02-14T10:44:45Z</dcterms:modified>
</cp:coreProperties>
</file>